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2"/>
  </p:notesMasterIdLst>
  <p:sldIdLst>
    <p:sldId id="256" r:id="rId5"/>
    <p:sldId id="303" r:id="rId6"/>
    <p:sldId id="307" r:id="rId7"/>
    <p:sldId id="432" r:id="rId8"/>
    <p:sldId id="395" r:id="rId9"/>
    <p:sldId id="426" r:id="rId10"/>
    <p:sldId id="456" r:id="rId11"/>
    <p:sldId id="437" r:id="rId12"/>
    <p:sldId id="438" r:id="rId13"/>
    <p:sldId id="444" r:id="rId14"/>
    <p:sldId id="445" r:id="rId15"/>
    <p:sldId id="439" r:id="rId16"/>
    <p:sldId id="457" r:id="rId17"/>
    <p:sldId id="440" r:id="rId18"/>
    <p:sldId id="441" r:id="rId19"/>
    <p:sldId id="442" r:id="rId20"/>
    <p:sldId id="443" r:id="rId21"/>
    <p:sldId id="446" r:id="rId22"/>
    <p:sldId id="447" r:id="rId23"/>
    <p:sldId id="448" r:id="rId24"/>
    <p:sldId id="449" r:id="rId25"/>
    <p:sldId id="450" r:id="rId26"/>
    <p:sldId id="451" r:id="rId27"/>
    <p:sldId id="452" r:id="rId28"/>
    <p:sldId id="453" r:id="rId29"/>
    <p:sldId id="454" r:id="rId30"/>
    <p:sldId id="455"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B3D2"/>
    <a:srgbClr val="032854"/>
    <a:srgbClr val="3263B1"/>
    <a:srgbClr val="FFFFFF"/>
    <a:srgbClr val="1F4E79"/>
    <a:srgbClr val="49A7C8"/>
    <a:srgbClr val="90BC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03" autoAdjust="0"/>
    <p:restoredTop sz="75814" autoAdjust="0"/>
  </p:normalViewPr>
  <p:slideViewPr>
    <p:cSldViewPr snapToGrid="0" showGuides="1">
      <p:cViewPr varScale="1">
        <p:scale>
          <a:sx n="88" d="100"/>
          <a:sy n="88" d="100"/>
        </p:scale>
        <p:origin x="1281" y="51"/>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s>
</file>

<file path=ppt/media/hdphoto1.wdp>
</file>

<file path=ppt/media/image1.jpg>
</file>

<file path=ppt/media/image10.png>
</file>

<file path=ppt/media/image11.svg>
</file>

<file path=ppt/media/image12.png>
</file>

<file path=ppt/media/image13.png>
</file>

<file path=ppt/media/image14.svg>
</file>

<file path=ppt/media/image15.png>
</file>

<file path=ppt/media/image16.jpeg>
</file>

<file path=ppt/media/image17.png>
</file>

<file path=ppt/media/image18.tmp>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B62380-16EE-42EB-864E-C09520E57ABC}" type="datetimeFigureOut">
              <a:rPr lang="zh-CN" altLang="en-US" smtClean="0"/>
              <a:t>2023/3/25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17D511-B04F-4808-B206-8A2F3CE2D5CB}" type="slidenum">
              <a:rPr lang="zh-CN" altLang="en-US" smtClean="0"/>
              <a:t>‹#›</a:t>
            </a:fld>
            <a:endParaRPr lang="zh-CN" altLang="en-US"/>
          </a:p>
        </p:txBody>
      </p:sp>
    </p:spTree>
    <p:extLst>
      <p:ext uri="{BB962C8B-B14F-4D97-AF65-F5344CB8AC3E}">
        <p14:creationId xmlns:p14="http://schemas.microsoft.com/office/powerpoint/2010/main" val="3826651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4</a:t>
            </a:fld>
            <a:endParaRPr lang="zh-CN" altLang="en-US"/>
          </a:p>
        </p:txBody>
      </p:sp>
    </p:spTree>
    <p:extLst>
      <p:ext uri="{BB962C8B-B14F-4D97-AF65-F5344CB8AC3E}">
        <p14:creationId xmlns:p14="http://schemas.microsoft.com/office/powerpoint/2010/main" val="26394432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16</a:t>
            </a:fld>
            <a:endParaRPr lang="zh-CN" altLang="en-US"/>
          </a:p>
        </p:txBody>
      </p:sp>
    </p:spTree>
    <p:extLst>
      <p:ext uri="{BB962C8B-B14F-4D97-AF65-F5344CB8AC3E}">
        <p14:creationId xmlns:p14="http://schemas.microsoft.com/office/powerpoint/2010/main" val="32329228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17</a:t>
            </a:fld>
            <a:endParaRPr lang="zh-CN" altLang="en-US"/>
          </a:p>
        </p:txBody>
      </p:sp>
    </p:spTree>
    <p:extLst>
      <p:ext uri="{BB962C8B-B14F-4D97-AF65-F5344CB8AC3E}">
        <p14:creationId xmlns:p14="http://schemas.microsoft.com/office/powerpoint/2010/main" val="14157295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18</a:t>
            </a:fld>
            <a:endParaRPr lang="zh-CN" altLang="en-US"/>
          </a:p>
        </p:txBody>
      </p:sp>
    </p:spTree>
    <p:extLst>
      <p:ext uri="{BB962C8B-B14F-4D97-AF65-F5344CB8AC3E}">
        <p14:creationId xmlns:p14="http://schemas.microsoft.com/office/powerpoint/2010/main" val="33184550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19</a:t>
            </a:fld>
            <a:endParaRPr lang="zh-CN" altLang="en-US"/>
          </a:p>
        </p:txBody>
      </p:sp>
    </p:spTree>
    <p:extLst>
      <p:ext uri="{BB962C8B-B14F-4D97-AF65-F5344CB8AC3E}">
        <p14:creationId xmlns:p14="http://schemas.microsoft.com/office/powerpoint/2010/main" val="24373373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21</a:t>
            </a:fld>
            <a:endParaRPr lang="zh-CN" altLang="en-US"/>
          </a:p>
        </p:txBody>
      </p:sp>
    </p:spTree>
    <p:extLst>
      <p:ext uri="{BB962C8B-B14F-4D97-AF65-F5344CB8AC3E}">
        <p14:creationId xmlns:p14="http://schemas.microsoft.com/office/powerpoint/2010/main" val="25814111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22</a:t>
            </a:fld>
            <a:endParaRPr lang="zh-CN" altLang="en-US"/>
          </a:p>
        </p:txBody>
      </p:sp>
    </p:spTree>
    <p:extLst>
      <p:ext uri="{BB962C8B-B14F-4D97-AF65-F5344CB8AC3E}">
        <p14:creationId xmlns:p14="http://schemas.microsoft.com/office/powerpoint/2010/main" val="15471521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23</a:t>
            </a:fld>
            <a:endParaRPr lang="zh-CN" altLang="en-US"/>
          </a:p>
        </p:txBody>
      </p:sp>
    </p:spTree>
    <p:extLst>
      <p:ext uri="{BB962C8B-B14F-4D97-AF65-F5344CB8AC3E}">
        <p14:creationId xmlns:p14="http://schemas.microsoft.com/office/powerpoint/2010/main" val="7557594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24</a:t>
            </a:fld>
            <a:endParaRPr lang="zh-CN" altLang="en-US"/>
          </a:p>
        </p:txBody>
      </p:sp>
    </p:spTree>
    <p:extLst>
      <p:ext uri="{BB962C8B-B14F-4D97-AF65-F5344CB8AC3E}">
        <p14:creationId xmlns:p14="http://schemas.microsoft.com/office/powerpoint/2010/main" val="34098552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25</a:t>
            </a:fld>
            <a:endParaRPr lang="zh-CN" altLang="en-US"/>
          </a:p>
        </p:txBody>
      </p:sp>
    </p:spTree>
    <p:extLst>
      <p:ext uri="{BB962C8B-B14F-4D97-AF65-F5344CB8AC3E}">
        <p14:creationId xmlns:p14="http://schemas.microsoft.com/office/powerpoint/2010/main" val="34829654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26</a:t>
            </a:fld>
            <a:endParaRPr lang="zh-CN" altLang="en-US"/>
          </a:p>
        </p:txBody>
      </p:sp>
    </p:spTree>
    <p:extLst>
      <p:ext uri="{BB962C8B-B14F-4D97-AF65-F5344CB8AC3E}">
        <p14:creationId xmlns:p14="http://schemas.microsoft.com/office/powerpoint/2010/main" val="2300657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6</a:t>
            </a:fld>
            <a:endParaRPr lang="zh-CN" altLang="en-US"/>
          </a:p>
        </p:txBody>
      </p:sp>
    </p:spTree>
    <p:extLst>
      <p:ext uri="{BB962C8B-B14F-4D97-AF65-F5344CB8AC3E}">
        <p14:creationId xmlns:p14="http://schemas.microsoft.com/office/powerpoint/2010/main" val="5806447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27</a:t>
            </a:fld>
            <a:endParaRPr lang="zh-CN" altLang="en-US"/>
          </a:p>
        </p:txBody>
      </p:sp>
    </p:spTree>
    <p:extLst>
      <p:ext uri="{BB962C8B-B14F-4D97-AF65-F5344CB8AC3E}">
        <p14:creationId xmlns:p14="http://schemas.microsoft.com/office/powerpoint/2010/main" val="2707430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8</a:t>
            </a:fld>
            <a:endParaRPr lang="zh-CN" altLang="en-US"/>
          </a:p>
        </p:txBody>
      </p:sp>
    </p:spTree>
    <p:extLst>
      <p:ext uri="{BB962C8B-B14F-4D97-AF65-F5344CB8AC3E}">
        <p14:creationId xmlns:p14="http://schemas.microsoft.com/office/powerpoint/2010/main" val="27986771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9</a:t>
            </a:fld>
            <a:endParaRPr lang="zh-CN" altLang="en-US"/>
          </a:p>
        </p:txBody>
      </p:sp>
    </p:spTree>
    <p:extLst>
      <p:ext uri="{BB962C8B-B14F-4D97-AF65-F5344CB8AC3E}">
        <p14:creationId xmlns:p14="http://schemas.microsoft.com/office/powerpoint/2010/main" val="2428815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10</a:t>
            </a:fld>
            <a:endParaRPr lang="zh-CN" altLang="en-US"/>
          </a:p>
        </p:txBody>
      </p:sp>
    </p:spTree>
    <p:extLst>
      <p:ext uri="{BB962C8B-B14F-4D97-AF65-F5344CB8AC3E}">
        <p14:creationId xmlns:p14="http://schemas.microsoft.com/office/powerpoint/2010/main" val="2560506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11</a:t>
            </a:fld>
            <a:endParaRPr lang="zh-CN" altLang="en-US"/>
          </a:p>
        </p:txBody>
      </p:sp>
    </p:spTree>
    <p:extLst>
      <p:ext uri="{BB962C8B-B14F-4D97-AF65-F5344CB8AC3E}">
        <p14:creationId xmlns:p14="http://schemas.microsoft.com/office/powerpoint/2010/main" val="2028996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12</a:t>
            </a:fld>
            <a:endParaRPr lang="zh-CN" altLang="en-US"/>
          </a:p>
        </p:txBody>
      </p:sp>
    </p:spTree>
    <p:extLst>
      <p:ext uri="{BB962C8B-B14F-4D97-AF65-F5344CB8AC3E}">
        <p14:creationId xmlns:p14="http://schemas.microsoft.com/office/powerpoint/2010/main" val="3957518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14</a:t>
            </a:fld>
            <a:endParaRPr lang="zh-CN" altLang="en-US"/>
          </a:p>
        </p:txBody>
      </p:sp>
    </p:spTree>
    <p:extLst>
      <p:ext uri="{BB962C8B-B14F-4D97-AF65-F5344CB8AC3E}">
        <p14:creationId xmlns:p14="http://schemas.microsoft.com/office/powerpoint/2010/main" val="15868475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817D511-B04F-4808-B206-8A2F3CE2D5CB}" type="slidenum">
              <a:rPr lang="zh-CN" altLang="en-US" smtClean="0"/>
              <a:t>15</a:t>
            </a:fld>
            <a:endParaRPr lang="zh-CN" altLang="en-US"/>
          </a:p>
        </p:txBody>
      </p:sp>
    </p:spTree>
    <p:extLst>
      <p:ext uri="{BB962C8B-B14F-4D97-AF65-F5344CB8AC3E}">
        <p14:creationId xmlns:p14="http://schemas.microsoft.com/office/powerpoint/2010/main" val="41899994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47BBE8E9-97F3-4E03-88F8-674D4C48B7F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43972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85C7CA3-78F3-4E05-AE80-AB76328AE5DB}"/>
              </a:ext>
            </a:extLst>
          </p:cNvPr>
          <p:cNvSpPr>
            <a:spLocks noGrp="1"/>
          </p:cNvSpPr>
          <p:nvPr>
            <p:ph type="dt" sz="half" idx="10"/>
          </p:nvPr>
        </p:nvSpPr>
        <p:spPr/>
        <p:txBody>
          <a:bodyPr/>
          <a:lstStyle/>
          <a:p>
            <a:fld id="{A7D2BAD1-9671-4FA3-9B10-961686C8DA39}" type="datetimeFigureOut">
              <a:rPr lang="zh-CN" altLang="en-US" smtClean="0"/>
              <a:t>2023/3/25</a:t>
            </a:fld>
            <a:endParaRPr lang="zh-CN" altLang="en-US"/>
          </a:p>
        </p:txBody>
      </p:sp>
      <p:sp>
        <p:nvSpPr>
          <p:cNvPr id="3" name="页脚占位符 2">
            <a:extLst>
              <a:ext uri="{FF2B5EF4-FFF2-40B4-BE49-F238E27FC236}">
                <a16:creationId xmlns:a16="http://schemas.microsoft.com/office/drawing/2014/main" id="{08721388-2FE3-49CC-A387-B2983B6A436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89E5E37-79DF-4360-A320-C344C1CD0302}"/>
              </a:ext>
            </a:extLst>
          </p:cNvPr>
          <p:cNvSpPr>
            <a:spLocks noGrp="1"/>
          </p:cNvSpPr>
          <p:nvPr>
            <p:ph type="sldNum" sz="quarter" idx="12"/>
          </p:nvPr>
        </p:nvSpPr>
        <p:spPr/>
        <p:txBody>
          <a:bodyPr/>
          <a:lstStyle/>
          <a:p>
            <a:fld id="{34F8FE0C-5064-4409-B189-CC21AE1622A2}" type="slidenum">
              <a:rPr lang="zh-CN" altLang="en-US" smtClean="0"/>
              <a:t>‹#›</a:t>
            </a:fld>
            <a:endParaRPr lang="zh-CN" altLang="en-US"/>
          </a:p>
        </p:txBody>
      </p:sp>
    </p:spTree>
    <p:extLst>
      <p:ext uri="{BB962C8B-B14F-4D97-AF65-F5344CB8AC3E}">
        <p14:creationId xmlns:p14="http://schemas.microsoft.com/office/powerpoint/2010/main" val="388742158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8BFC6DD-A879-4C35-8B48-184EF700D5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87D16BC-974B-4686-B02D-5ED97E2B2F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718A132-90FF-4344-866F-E09D67D464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D2BAD1-9671-4FA3-9B10-961686C8DA39}" type="datetimeFigureOut">
              <a:rPr lang="zh-CN" altLang="en-US" smtClean="0"/>
              <a:t>2023/3/25</a:t>
            </a:fld>
            <a:endParaRPr lang="zh-CN" altLang="en-US"/>
          </a:p>
        </p:txBody>
      </p:sp>
      <p:sp>
        <p:nvSpPr>
          <p:cNvPr id="5" name="页脚占位符 4">
            <a:extLst>
              <a:ext uri="{FF2B5EF4-FFF2-40B4-BE49-F238E27FC236}">
                <a16:creationId xmlns:a16="http://schemas.microsoft.com/office/drawing/2014/main" id="{AE388ABE-0A93-41EA-942B-C912A035BF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1E2FC45-37F5-4C82-AD46-3327656273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F8FE0C-5064-4409-B189-CC21AE1622A2}" type="slidenum">
              <a:rPr lang="zh-CN" altLang="en-US" smtClean="0"/>
              <a:t>‹#›</a:t>
            </a:fld>
            <a:endParaRPr lang="zh-CN" altLang="en-US"/>
          </a:p>
        </p:txBody>
      </p:sp>
    </p:spTree>
    <p:extLst>
      <p:ext uri="{BB962C8B-B14F-4D97-AF65-F5344CB8AC3E}">
        <p14:creationId xmlns:p14="http://schemas.microsoft.com/office/powerpoint/2010/main" val="4024897109"/>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svg"/><Relationship Id="rId7" Type="http://schemas.openxmlformats.org/officeDocument/2006/relationships/image" Target="../media/image7.svg"/><Relationship Id="rId12"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svg"/><Relationship Id="rId5" Type="http://schemas.openxmlformats.org/officeDocument/2006/relationships/image" Target="../media/image5.sv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sv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tags" Target="../tags/tag17.xml"/><Relationship Id="rId3" Type="http://schemas.openxmlformats.org/officeDocument/2006/relationships/tags" Target="../tags/tag12.xml"/><Relationship Id="rId7" Type="http://schemas.openxmlformats.org/officeDocument/2006/relationships/tags" Target="../tags/tag16.xml"/><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tags" Target="../tags/tag15.xml"/><Relationship Id="rId11" Type="http://schemas.openxmlformats.org/officeDocument/2006/relationships/image" Target="../media/image18.tmp"/><Relationship Id="rId5" Type="http://schemas.openxmlformats.org/officeDocument/2006/relationships/tags" Target="../tags/tag14.xml"/><Relationship Id="rId10" Type="http://schemas.openxmlformats.org/officeDocument/2006/relationships/slideLayout" Target="../slideLayouts/slideLayout2.xml"/><Relationship Id="rId4" Type="http://schemas.openxmlformats.org/officeDocument/2006/relationships/tags" Target="../tags/tag13.xml"/><Relationship Id="rId9" Type="http://schemas.openxmlformats.org/officeDocument/2006/relationships/tags" Target="../tags/tag18.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6.png"/><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image" Target="../media/image18.tmp"/><Relationship Id="rId5" Type="http://schemas.openxmlformats.org/officeDocument/2006/relationships/tags" Target="../tags/tag5.xml"/><Relationship Id="rId10" Type="http://schemas.openxmlformats.org/officeDocument/2006/relationships/slideLayout" Target="../slideLayouts/slideLayout2.xml"/><Relationship Id="rId4" Type="http://schemas.openxmlformats.org/officeDocument/2006/relationships/tags" Target="../tags/tag4.xml"/><Relationship Id="rId9" Type="http://schemas.openxmlformats.org/officeDocument/2006/relationships/tags" Target="../tags/tag9.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组合 74">
            <a:extLst>
              <a:ext uri="{FF2B5EF4-FFF2-40B4-BE49-F238E27FC236}">
                <a16:creationId xmlns:a16="http://schemas.microsoft.com/office/drawing/2014/main" id="{E37131E3-6C1B-49E3-8DEA-EB8E8762A177}"/>
              </a:ext>
            </a:extLst>
          </p:cNvPr>
          <p:cNvGrpSpPr/>
          <p:nvPr/>
        </p:nvGrpSpPr>
        <p:grpSpPr>
          <a:xfrm>
            <a:off x="1835193" y="1946758"/>
            <a:ext cx="7947437" cy="2128351"/>
            <a:chOff x="1835193" y="1946758"/>
            <a:chExt cx="7947437" cy="2128351"/>
          </a:xfrm>
        </p:grpSpPr>
        <p:sp>
          <p:nvSpPr>
            <p:cNvPr id="73" name="矩形 72">
              <a:extLst>
                <a:ext uri="{FF2B5EF4-FFF2-40B4-BE49-F238E27FC236}">
                  <a16:creationId xmlns:a16="http://schemas.microsoft.com/office/drawing/2014/main" id="{D062C33A-5807-49E4-B2C4-DF6024DC75C4}"/>
                </a:ext>
              </a:extLst>
            </p:cNvPr>
            <p:cNvSpPr/>
            <p:nvPr/>
          </p:nvSpPr>
          <p:spPr>
            <a:xfrm>
              <a:off x="2054159" y="2177143"/>
              <a:ext cx="7728471" cy="1469545"/>
            </a:xfrm>
            <a:prstGeom prst="rect">
              <a:avLst/>
            </a:prstGeom>
            <a:solidFill>
              <a:srgbClr val="23B3D2"/>
            </a:solidFill>
            <a:ln w="57150">
              <a:solidFill>
                <a:srgbClr val="FFFFFF">
                  <a:alpha val="50196"/>
                </a:srgbClr>
              </a:solidFill>
            </a:ln>
            <a:effectLst>
              <a:outerShdw blurRad="63500" dist="101600" dir="2700000" algn="tl" rotWithShape="0">
                <a:srgbClr val="3263B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a:extLst>
                <a:ext uri="{FF2B5EF4-FFF2-40B4-BE49-F238E27FC236}">
                  <a16:creationId xmlns:a16="http://schemas.microsoft.com/office/drawing/2014/main" id="{7FAE98E9-6442-4BD1-A282-04E18D157F9C}"/>
                </a:ext>
              </a:extLst>
            </p:cNvPr>
            <p:cNvGrpSpPr/>
            <p:nvPr/>
          </p:nvGrpSpPr>
          <p:grpSpPr>
            <a:xfrm>
              <a:off x="1835193" y="1946758"/>
              <a:ext cx="4320077" cy="2128351"/>
              <a:chOff x="2138780" y="2094399"/>
              <a:chExt cx="4320077" cy="2150857"/>
            </a:xfrm>
          </p:grpSpPr>
          <p:grpSp>
            <p:nvGrpSpPr>
              <p:cNvPr id="42" name="组合 41">
                <a:extLst>
                  <a:ext uri="{FF2B5EF4-FFF2-40B4-BE49-F238E27FC236}">
                    <a16:creationId xmlns:a16="http://schemas.microsoft.com/office/drawing/2014/main" id="{A9F9E130-C2D8-4651-806A-15C84F9EC9F2}"/>
                  </a:ext>
                </a:extLst>
              </p:cNvPr>
              <p:cNvGrpSpPr/>
              <p:nvPr/>
            </p:nvGrpSpPr>
            <p:grpSpPr>
              <a:xfrm>
                <a:off x="2138780" y="2094399"/>
                <a:ext cx="4320077" cy="2150857"/>
                <a:chOff x="2630069" y="2296310"/>
                <a:chExt cx="4320077" cy="1881216"/>
              </a:xfrm>
            </p:grpSpPr>
            <p:cxnSp>
              <p:nvCxnSpPr>
                <p:cNvPr id="44" name="直接连接符 43">
                  <a:extLst>
                    <a:ext uri="{FF2B5EF4-FFF2-40B4-BE49-F238E27FC236}">
                      <a16:creationId xmlns:a16="http://schemas.microsoft.com/office/drawing/2014/main" id="{357C6FFF-5E4E-4203-AD5A-D63A2C3A5CD8}"/>
                    </a:ext>
                  </a:extLst>
                </p:cNvPr>
                <p:cNvCxnSpPr>
                  <a:cxnSpLocks/>
                </p:cNvCxnSpPr>
                <p:nvPr/>
              </p:nvCxnSpPr>
              <p:spPr>
                <a:xfrm>
                  <a:off x="2630069" y="2305033"/>
                  <a:ext cx="395009" cy="0"/>
                </a:xfrm>
                <a:prstGeom prst="line">
                  <a:avLst/>
                </a:prstGeom>
                <a:ln w="57150">
                  <a:solidFill>
                    <a:srgbClr val="032854"/>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9E54B9B1-5895-4238-8154-9671C5F3B601}"/>
                    </a:ext>
                  </a:extLst>
                </p:cNvPr>
                <p:cNvCxnSpPr/>
                <p:nvPr/>
              </p:nvCxnSpPr>
              <p:spPr>
                <a:xfrm>
                  <a:off x="2652817" y="2296310"/>
                  <a:ext cx="0" cy="1881216"/>
                </a:xfrm>
                <a:prstGeom prst="line">
                  <a:avLst/>
                </a:prstGeom>
                <a:ln w="57150">
                  <a:solidFill>
                    <a:srgbClr val="032854"/>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71B0ACCF-A9EB-487D-A4F9-C359AD6F6E85}"/>
                    </a:ext>
                  </a:extLst>
                </p:cNvPr>
                <p:cNvCxnSpPr>
                  <a:cxnSpLocks/>
                </p:cNvCxnSpPr>
                <p:nvPr/>
              </p:nvCxnSpPr>
              <p:spPr>
                <a:xfrm>
                  <a:off x="2630592" y="4174124"/>
                  <a:ext cx="4319554" cy="0"/>
                </a:xfrm>
                <a:prstGeom prst="line">
                  <a:avLst/>
                </a:prstGeom>
                <a:ln w="57150">
                  <a:solidFill>
                    <a:srgbClr val="032854"/>
                  </a:solidFill>
                </a:ln>
              </p:spPr>
              <p:style>
                <a:lnRef idx="1">
                  <a:schemeClr val="accent1"/>
                </a:lnRef>
                <a:fillRef idx="0">
                  <a:schemeClr val="accent1"/>
                </a:fillRef>
                <a:effectRef idx="0">
                  <a:schemeClr val="accent1"/>
                </a:effectRef>
                <a:fontRef idx="minor">
                  <a:schemeClr val="tx1"/>
                </a:fontRef>
              </p:style>
            </p:cxnSp>
          </p:grpSp>
          <p:cxnSp>
            <p:nvCxnSpPr>
              <p:cNvPr id="43" name="直接连接符 42">
                <a:extLst>
                  <a:ext uri="{FF2B5EF4-FFF2-40B4-BE49-F238E27FC236}">
                    <a16:creationId xmlns:a16="http://schemas.microsoft.com/office/drawing/2014/main" id="{AF17D95F-8DA1-4EE6-898A-F6B364D3DBF7}"/>
                  </a:ext>
                </a:extLst>
              </p:cNvPr>
              <p:cNvCxnSpPr>
                <a:cxnSpLocks/>
              </p:cNvCxnSpPr>
              <p:nvPr/>
            </p:nvCxnSpPr>
            <p:spPr>
              <a:xfrm>
                <a:off x="3251451" y="2103123"/>
                <a:ext cx="1708582" cy="0"/>
              </a:xfrm>
              <a:prstGeom prst="line">
                <a:avLst/>
              </a:prstGeom>
              <a:ln w="19050">
                <a:solidFill>
                  <a:srgbClr val="032854"/>
                </a:solidFill>
              </a:ln>
            </p:spPr>
            <p:style>
              <a:lnRef idx="1">
                <a:schemeClr val="accent1"/>
              </a:lnRef>
              <a:fillRef idx="0">
                <a:schemeClr val="accent1"/>
              </a:fillRef>
              <a:effectRef idx="0">
                <a:schemeClr val="accent1"/>
              </a:effectRef>
              <a:fontRef idx="minor">
                <a:schemeClr val="tx1"/>
              </a:fontRef>
            </p:style>
          </p:cxnSp>
        </p:grpSp>
      </p:grpSp>
      <p:sp>
        <p:nvSpPr>
          <p:cNvPr id="38" name="TextBox 19">
            <a:extLst>
              <a:ext uri="{FF2B5EF4-FFF2-40B4-BE49-F238E27FC236}">
                <a16:creationId xmlns:a16="http://schemas.microsoft.com/office/drawing/2014/main" id="{93E6EC25-1013-4384-AA58-D078A386F0A5}"/>
              </a:ext>
            </a:extLst>
          </p:cNvPr>
          <p:cNvSpPr txBox="1"/>
          <p:nvPr/>
        </p:nvSpPr>
        <p:spPr>
          <a:xfrm>
            <a:off x="3764099" y="4603830"/>
            <a:ext cx="4794343" cy="667574"/>
          </a:xfrm>
          <a:prstGeom prst="rect">
            <a:avLst/>
          </a:prstGeom>
          <a:effectLst>
            <a:outerShdw blurRad="50800" dist="38100" dir="2700000" algn="tl" rotWithShape="0">
              <a:schemeClr val="tx1">
                <a:lumMod val="95000"/>
                <a:lumOff val="5000"/>
                <a:alpha val="0"/>
              </a:schemeClr>
            </a:outerShdw>
          </a:effectLst>
        </p:spPr>
        <p:txBody>
          <a:bodyPr wrap="square" lIns="96411" tIns="48206" rIns="96411" bIns="48206" anchor="ctr">
            <a:spAutoFit/>
          </a:bodyPr>
          <a:lstStyle>
            <a:defPPr>
              <a:defRPr lang="zh-CN"/>
            </a:defPPr>
            <a:lvl1pPr>
              <a:lnSpc>
                <a:spcPct val="150000"/>
              </a:lnSpc>
              <a:defRPr sz="4000" b="0">
                <a:solidFill>
                  <a:schemeClr val="bg1">
                    <a:lumMod val="50000"/>
                  </a:schemeClr>
                </a:solidFill>
                <a:latin typeface="微软雅黑" panose="020B0503020204020204" charset="-122"/>
                <a:ea typeface="微软雅黑" panose="020B0503020204020204" charset="-122"/>
              </a:defRPr>
            </a:lvl1pPr>
          </a:lstStyle>
          <a:p>
            <a:pPr algn="ctr"/>
            <a:r>
              <a:rPr lang="zh-CN" altLang="en-US" sz="2800" b="1" spc="300" dirty="0">
                <a:solidFill>
                  <a:srgbClr val="032854"/>
                </a:solidFill>
                <a:sym typeface="微软雅黑" panose="020B0503020204020204" charset="-122"/>
              </a:rPr>
              <a:t>南开大学</a:t>
            </a:r>
            <a:endParaRPr lang="en-US" altLang="zh-CN" sz="2800" b="1" spc="300" dirty="0">
              <a:solidFill>
                <a:srgbClr val="032854"/>
              </a:solidFill>
              <a:sym typeface="微软雅黑" panose="020B0503020204020204" charset="-122"/>
            </a:endParaRPr>
          </a:p>
        </p:txBody>
      </p:sp>
      <p:sp>
        <p:nvSpPr>
          <p:cNvPr id="39" name="TextBox 21">
            <a:extLst>
              <a:ext uri="{FF2B5EF4-FFF2-40B4-BE49-F238E27FC236}">
                <a16:creationId xmlns:a16="http://schemas.microsoft.com/office/drawing/2014/main" id="{27C73111-5FC2-4B4B-9C3E-8A832DBAF85B}"/>
              </a:ext>
            </a:extLst>
          </p:cNvPr>
          <p:cNvSpPr txBox="1"/>
          <p:nvPr/>
        </p:nvSpPr>
        <p:spPr>
          <a:xfrm>
            <a:off x="1742076" y="2554252"/>
            <a:ext cx="8312434" cy="707886"/>
          </a:xfrm>
          <a:prstGeom prst="rect">
            <a:avLst/>
          </a:prstGeom>
          <a:noFill/>
          <a:effectLst>
            <a:outerShdw blurRad="63500" dist="50800" dir="2700000" algn="tl" rotWithShape="0">
              <a:srgbClr val="A9CBE9"/>
            </a:outerShdw>
          </a:effectLst>
        </p:spPr>
        <p:txBody>
          <a:bodyPr wrap="square" rtlCol="0">
            <a:spAutoFit/>
          </a:bodyPr>
          <a:lstStyle>
            <a:defPPr>
              <a:defRPr lang="zh-CN"/>
            </a:defPPr>
            <a:lvl1pPr algn="ctr">
              <a:lnSpc>
                <a:spcPts val="8000"/>
              </a:lnSpc>
              <a:defRPr sz="6000">
                <a:ln w="3175">
                  <a:solidFill>
                    <a:schemeClr val="bg1"/>
                  </a:solidFill>
                </a:ln>
                <a:solidFill>
                  <a:srgbClr val="1F4E79"/>
                </a:solidFill>
                <a:latin typeface="造字工房力黑（非商用）常规体" pitchFamily="50" charset="-122"/>
                <a:ea typeface="造字工房力黑（非商用）常规体" pitchFamily="50" charset="-122"/>
              </a:defRPr>
            </a:lvl1pPr>
            <a:lvl2pPr>
              <a:defRPr/>
            </a:lvl2pPr>
            <a:lvl3pPr>
              <a:defRPr/>
            </a:lvl3pPr>
            <a:lvl4pPr>
              <a:defRPr/>
            </a:lvl4pPr>
            <a:lvl5pPr>
              <a:defRPr/>
            </a:lvl5pPr>
            <a:lvl6pPr>
              <a:defRPr/>
            </a:lvl6pPr>
            <a:lvl7pPr>
              <a:defRPr/>
            </a:lvl7pPr>
            <a:lvl8pPr>
              <a:defRPr/>
            </a:lvl8pPr>
            <a:lvl9pPr>
              <a:defRPr/>
            </a:lvl9pPr>
          </a:lstStyle>
          <a:p>
            <a:pPr>
              <a:lnSpc>
                <a:spcPct val="100000"/>
              </a:lnSpc>
            </a:pPr>
            <a:r>
              <a:rPr lang="zh-CN" altLang="en-US" sz="4000" b="1" dirty="0">
                <a:ln w="6600">
                  <a:solidFill>
                    <a:srgbClr val="23B3D2"/>
                  </a:solidFill>
                  <a:prstDash val="solid"/>
                </a:ln>
                <a:solidFill>
                  <a:srgbClr val="FFFFFF"/>
                </a:solidFill>
                <a:effectLst>
                  <a:outerShdw dist="38100" dir="2700000" algn="tl" rotWithShape="0">
                    <a:srgbClr val="032854"/>
                  </a:outerShdw>
                </a:effectLst>
                <a:sym typeface="微软雅黑" panose="020B0503020204020204" charset="-122"/>
              </a:rPr>
              <a:t>第</a:t>
            </a:r>
            <a:r>
              <a:rPr lang="en-US" altLang="zh-CN" sz="4000" b="1" dirty="0">
                <a:ln w="6600">
                  <a:solidFill>
                    <a:srgbClr val="23B3D2"/>
                  </a:solidFill>
                  <a:prstDash val="solid"/>
                </a:ln>
                <a:solidFill>
                  <a:srgbClr val="FFFFFF"/>
                </a:solidFill>
                <a:effectLst>
                  <a:outerShdw dist="38100" dir="2700000" algn="tl" rotWithShape="0">
                    <a:srgbClr val="032854"/>
                  </a:outerShdw>
                </a:effectLst>
                <a:sym typeface="微软雅黑" panose="020B0503020204020204" charset="-122"/>
              </a:rPr>
              <a:t>7</a:t>
            </a:r>
            <a:r>
              <a:rPr lang="zh-CN" altLang="en-US" sz="4000" b="1" dirty="0">
                <a:ln w="6600">
                  <a:solidFill>
                    <a:srgbClr val="23B3D2"/>
                  </a:solidFill>
                  <a:prstDash val="solid"/>
                </a:ln>
                <a:solidFill>
                  <a:srgbClr val="FFFFFF"/>
                </a:solidFill>
                <a:effectLst>
                  <a:outerShdw dist="38100" dir="2700000" algn="tl" rotWithShape="0">
                    <a:srgbClr val="032854"/>
                  </a:outerShdw>
                </a:effectLst>
                <a:sym typeface="微软雅黑" panose="020B0503020204020204" charset="-122"/>
              </a:rPr>
              <a:t>讲 计算机视觉进阶</a:t>
            </a:r>
          </a:p>
        </p:txBody>
      </p:sp>
      <p:grpSp>
        <p:nvGrpSpPr>
          <p:cNvPr id="47" name="组合 46">
            <a:extLst>
              <a:ext uri="{FF2B5EF4-FFF2-40B4-BE49-F238E27FC236}">
                <a16:creationId xmlns:a16="http://schemas.microsoft.com/office/drawing/2014/main" id="{166FA859-7078-4D6B-BA6F-C7B396BD121E}"/>
              </a:ext>
            </a:extLst>
          </p:cNvPr>
          <p:cNvGrpSpPr/>
          <p:nvPr/>
        </p:nvGrpSpPr>
        <p:grpSpPr>
          <a:xfrm>
            <a:off x="7248099" y="826852"/>
            <a:ext cx="3478024" cy="3478024"/>
            <a:chOff x="7026250" y="1089655"/>
            <a:chExt cx="3291720" cy="3291720"/>
          </a:xfrm>
        </p:grpSpPr>
        <p:sp>
          <p:nvSpPr>
            <p:cNvPr id="48" name="弧形 47">
              <a:extLst>
                <a:ext uri="{FF2B5EF4-FFF2-40B4-BE49-F238E27FC236}">
                  <a16:creationId xmlns:a16="http://schemas.microsoft.com/office/drawing/2014/main" id="{8693E0C5-D4A0-4CAE-A39E-2F9131DF22F1}"/>
                </a:ext>
              </a:extLst>
            </p:cNvPr>
            <p:cNvSpPr/>
            <p:nvPr/>
          </p:nvSpPr>
          <p:spPr>
            <a:xfrm>
              <a:off x="7026250" y="1089655"/>
              <a:ext cx="3291720" cy="3291720"/>
            </a:xfrm>
            <a:prstGeom prst="arc">
              <a:avLst>
                <a:gd name="adj1" fmla="val 12175740"/>
                <a:gd name="adj2" fmla="val 3940570"/>
              </a:avLst>
            </a:prstGeom>
            <a:ln w="19050">
              <a:solidFill>
                <a:srgbClr val="49A7C8"/>
              </a:solidFill>
              <a:prstDash val="sys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9" name="弧形 48">
              <a:extLst>
                <a:ext uri="{FF2B5EF4-FFF2-40B4-BE49-F238E27FC236}">
                  <a16:creationId xmlns:a16="http://schemas.microsoft.com/office/drawing/2014/main" id="{7D7433C4-E270-4D13-9DAB-BD708BF238B7}"/>
                </a:ext>
              </a:extLst>
            </p:cNvPr>
            <p:cNvSpPr/>
            <p:nvPr/>
          </p:nvSpPr>
          <p:spPr>
            <a:xfrm>
              <a:off x="7243709" y="1307114"/>
              <a:ext cx="2856802" cy="2856802"/>
            </a:xfrm>
            <a:prstGeom prst="arc">
              <a:avLst>
                <a:gd name="adj1" fmla="val 13932011"/>
                <a:gd name="adj2" fmla="val 1246162"/>
              </a:avLst>
            </a:prstGeom>
            <a:ln w="19050">
              <a:solidFill>
                <a:srgbClr val="032854">
                  <a:alpha val="10196"/>
                </a:srgbClr>
              </a:solidFill>
              <a:prstDash val="sys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0" name="弧形 49">
              <a:extLst>
                <a:ext uri="{FF2B5EF4-FFF2-40B4-BE49-F238E27FC236}">
                  <a16:creationId xmlns:a16="http://schemas.microsoft.com/office/drawing/2014/main" id="{F54E56E9-2F3A-4BFD-A6FF-FEA8F9E0B4B4}"/>
                </a:ext>
              </a:extLst>
            </p:cNvPr>
            <p:cNvSpPr/>
            <p:nvPr/>
          </p:nvSpPr>
          <p:spPr>
            <a:xfrm>
              <a:off x="7402938" y="1466343"/>
              <a:ext cx="2538345" cy="2538345"/>
            </a:xfrm>
            <a:prstGeom prst="arc">
              <a:avLst>
                <a:gd name="adj1" fmla="val 20256796"/>
                <a:gd name="adj2" fmla="val 2740376"/>
              </a:avLst>
            </a:prstGeom>
            <a:ln w="3175">
              <a:solidFill>
                <a:srgbClr val="49A7C8"/>
              </a:solidFill>
              <a:prstDash val="sys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51" name="组合 50">
            <a:extLst>
              <a:ext uri="{FF2B5EF4-FFF2-40B4-BE49-F238E27FC236}">
                <a16:creationId xmlns:a16="http://schemas.microsoft.com/office/drawing/2014/main" id="{3C8AEDD4-E99A-4FE0-AE9C-9044FFF9EB67}"/>
              </a:ext>
            </a:extLst>
          </p:cNvPr>
          <p:cNvGrpSpPr/>
          <p:nvPr/>
        </p:nvGrpSpPr>
        <p:grpSpPr>
          <a:xfrm>
            <a:off x="6814339" y="3793647"/>
            <a:ext cx="555327" cy="587429"/>
            <a:chOff x="3770271" y="3684777"/>
            <a:chExt cx="458948" cy="485478"/>
          </a:xfrm>
        </p:grpSpPr>
        <p:pic>
          <p:nvPicPr>
            <p:cNvPr id="52" name="图形 51">
              <a:extLst>
                <a:ext uri="{FF2B5EF4-FFF2-40B4-BE49-F238E27FC236}">
                  <a16:creationId xmlns:a16="http://schemas.microsoft.com/office/drawing/2014/main" id="{55480004-6510-4B0E-ACD7-97B5D096338F}"/>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1986" t="-13" r="-4164" b="-338"/>
            <a:stretch/>
          </p:blipFill>
          <p:spPr>
            <a:xfrm rot="5400000">
              <a:off x="3757006" y="3698042"/>
              <a:ext cx="485478" cy="458948"/>
            </a:xfrm>
            <a:prstGeom prst="rect">
              <a:avLst/>
            </a:prstGeom>
          </p:spPr>
        </p:pic>
        <p:sp>
          <p:nvSpPr>
            <p:cNvPr id="53" name="椭圆 52">
              <a:extLst>
                <a:ext uri="{FF2B5EF4-FFF2-40B4-BE49-F238E27FC236}">
                  <a16:creationId xmlns:a16="http://schemas.microsoft.com/office/drawing/2014/main" id="{9D49BAFC-41E8-4D33-80A5-55DE052F65DF}"/>
                </a:ext>
              </a:extLst>
            </p:cNvPr>
            <p:cNvSpPr/>
            <p:nvPr/>
          </p:nvSpPr>
          <p:spPr>
            <a:xfrm>
              <a:off x="3821560" y="3743254"/>
              <a:ext cx="356371" cy="368523"/>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74" dirty="0"/>
            </a:p>
          </p:txBody>
        </p:sp>
        <p:pic>
          <p:nvPicPr>
            <p:cNvPr id="54" name="图形 53">
              <a:extLst>
                <a:ext uri="{FF2B5EF4-FFF2-40B4-BE49-F238E27FC236}">
                  <a16:creationId xmlns:a16="http://schemas.microsoft.com/office/drawing/2014/main" id="{EF6DDC7B-3B9A-4892-89D8-25B82DF7E73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898098" y="3834168"/>
              <a:ext cx="203294" cy="186694"/>
            </a:xfrm>
            <a:prstGeom prst="rect">
              <a:avLst/>
            </a:prstGeom>
          </p:spPr>
        </p:pic>
      </p:grpSp>
      <p:grpSp>
        <p:nvGrpSpPr>
          <p:cNvPr id="55" name="组合 54">
            <a:extLst>
              <a:ext uri="{FF2B5EF4-FFF2-40B4-BE49-F238E27FC236}">
                <a16:creationId xmlns:a16="http://schemas.microsoft.com/office/drawing/2014/main" id="{31167FE2-6439-4EA2-B4AF-FF468B860514}"/>
              </a:ext>
            </a:extLst>
          </p:cNvPr>
          <p:cNvGrpSpPr/>
          <p:nvPr/>
        </p:nvGrpSpPr>
        <p:grpSpPr>
          <a:xfrm>
            <a:off x="8065173" y="3793647"/>
            <a:ext cx="555327" cy="587429"/>
            <a:chOff x="4972245" y="3684777"/>
            <a:chExt cx="458948" cy="485478"/>
          </a:xfrm>
        </p:grpSpPr>
        <p:grpSp>
          <p:nvGrpSpPr>
            <p:cNvPr id="56" name="组合 55">
              <a:extLst>
                <a:ext uri="{FF2B5EF4-FFF2-40B4-BE49-F238E27FC236}">
                  <a16:creationId xmlns:a16="http://schemas.microsoft.com/office/drawing/2014/main" id="{72BC6B01-B20A-4437-BEB5-109E2CF68973}"/>
                </a:ext>
              </a:extLst>
            </p:cNvPr>
            <p:cNvGrpSpPr/>
            <p:nvPr/>
          </p:nvGrpSpPr>
          <p:grpSpPr>
            <a:xfrm>
              <a:off x="4972245" y="3684777"/>
              <a:ext cx="458948" cy="485478"/>
              <a:chOff x="3770271" y="3684777"/>
              <a:chExt cx="458948" cy="485478"/>
            </a:xfrm>
          </p:grpSpPr>
          <p:pic>
            <p:nvPicPr>
              <p:cNvPr id="58" name="图形 57">
                <a:extLst>
                  <a:ext uri="{FF2B5EF4-FFF2-40B4-BE49-F238E27FC236}">
                    <a16:creationId xmlns:a16="http://schemas.microsoft.com/office/drawing/2014/main" id="{EF957AC2-EBD2-4DBF-991B-0713E3706313}"/>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1986" t="-13" r="-4164" b="-338"/>
              <a:stretch/>
            </p:blipFill>
            <p:spPr>
              <a:xfrm rot="5400000">
                <a:off x="3757006" y="3698042"/>
                <a:ext cx="485478" cy="458948"/>
              </a:xfrm>
              <a:prstGeom prst="rect">
                <a:avLst/>
              </a:prstGeom>
            </p:spPr>
          </p:pic>
          <p:sp>
            <p:nvSpPr>
              <p:cNvPr id="59" name="椭圆 58">
                <a:extLst>
                  <a:ext uri="{FF2B5EF4-FFF2-40B4-BE49-F238E27FC236}">
                    <a16:creationId xmlns:a16="http://schemas.microsoft.com/office/drawing/2014/main" id="{F0067C4F-3153-4179-8530-322D8E9BFE66}"/>
                  </a:ext>
                </a:extLst>
              </p:cNvPr>
              <p:cNvSpPr/>
              <p:nvPr/>
            </p:nvSpPr>
            <p:spPr>
              <a:xfrm>
                <a:off x="3821560" y="3743254"/>
                <a:ext cx="356371" cy="368523"/>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74" dirty="0"/>
              </a:p>
            </p:txBody>
          </p:sp>
        </p:grpSp>
        <p:pic>
          <p:nvPicPr>
            <p:cNvPr id="57" name="图形 56">
              <a:extLst>
                <a:ext uri="{FF2B5EF4-FFF2-40B4-BE49-F238E27FC236}">
                  <a16:creationId xmlns:a16="http://schemas.microsoft.com/office/drawing/2014/main" id="{C6348F07-6E02-4AF4-B753-9EAD96E8808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107369" y="3845058"/>
              <a:ext cx="188700" cy="164917"/>
            </a:xfrm>
            <a:prstGeom prst="rect">
              <a:avLst/>
            </a:prstGeom>
          </p:spPr>
        </p:pic>
      </p:grpSp>
      <p:grpSp>
        <p:nvGrpSpPr>
          <p:cNvPr id="60" name="组合 59">
            <a:extLst>
              <a:ext uri="{FF2B5EF4-FFF2-40B4-BE49-F238E27FC236}">
                <a16:creationId xmlns:a16="http://schemas.microsoft.com/office/drawing/2014/main" id="{A5473DC8-3518-4E5E-B260-29C8CEA73F1C}"/>
              </a:ext>
            </a:extLst>
          </p:cNvPr>
          <p:cNvGrpSpPr/>
          <p:nvPr/>
        </p:nvGrpSpPr>
        <p:grpSpPr>
          <a:xfrm>
            <a:off x="8690591" y="3793647"/>
            <a:ext cx="555327" cy="587429"/>
            <a:chOff x="5646523" y="3684777"/>
            <a:chExt cx="458948" cy="485478"/>
          </a:xfrm>
        </p:grpSpPr>
        <p:grpSp>
          <p:nvGrpSpPr>
            <p:cNvPr id="61" name="组合 60">
              <a:extLst>
                <a:ext uri="{FF2B5EF4-FFF2-40B4-BE49-F238E27FC236}">
                  <a16:creationId xmlns:a16="http://schemas.microsoft.com/office/drawing/2014/main" id="{7AEEC0A6-7AC0-4948-86D0-DA9E54F671C9}"/>
                </a:ext>
              </a:extLst>
            </p:cNvPr>
            <p:cNvGrpSpPr/>
            <p:nvPr/>
          </p:nvGrpSpPr>
          <p:grpSpPr>
            <a:xfrm>
              <a:off x="5646523" y="3684777"/>
              <a:ext cx="458948" cy="485478"/>
              <a:chOff x="3770271" y="3684777"/>
              <a:chExt cx="458948" cy="485478"/>
            </a:xfrm>
          </p:grpSpPr>
          <p:pic>
            <p:nvPicPr>
              <p:cNvPr id="63" name="图形 62">
                <a:extLst>
                  <a:ext uri="{FF2B5EF4-FFF2-40B4-BE49-F238E27FC236}">
                    <a16:creationId xmlns:a16="http://schemas.microsoft.com/office/drawing/2014/main" id="{F38454C8-D9C8-48A2-BCA3-1B3D2ACEF1FD}"/>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1986" t="-13" r="-4164" b="-338"/>
              <a:stretch/>
            </p:blipFill>
            <p:spPr>
              <a:xfrm rot="5400000">
                <a:off x="3757006" y="3698042"/>
                <a:ext cx="485478" cy="458948"/>
              </a:xfrm>
              <a:prstGeom prst="rect">
                <a:avLst/>
              </a:prstGeom>
            </p:spPr>
          </p:pic>
          <p:sp>
            <p:nvSpPr>
              <p:cNvPr id="64" name="椭圆 63">
                <a:extLst>
                  <a:ext uri="{FF2B5EF4-FFF2-40B4-BE49-F238E27FC236}">
                    <a16:creationId xmlns:a16="http://schemas.microsoft.com/office/drawing/2014/main" id="{71B644D9-5A76-4635-89AA-9614CEAB09F4}"/>
                  </a:ext>
                </a:extLst>
              </p:cNvPr>
              <p:cNvSpPr/>
              <p:nvPr/>
            </p:nvSpPr>
            <p:spPr>
              <a:xfrm>
                <a:off x="3821560" y="3743254"/>
                <a:ext cx="356371" cy="368523"/>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74" dirty="0"/>
              </a:p>
            </p:txBody>
          </p:sp>
        </p:grpSp>
        <p:pic>
          <p:nvPicPr>
            <p:cNvPr id="62" name="图形 61">
              <a:extLst>
                <a:ext uri="{FF2B5EF4-FFF2-40B4-BE49-F238E27FC236}">
                  <a16:creationId xmlns:a16="http://schemas.microsoft.com/office/drawing/2014/main" id="{D5B0B4AE-650B-4B8C-8F97-33CB19CED48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787578" y="3859829"/>
              <a:ext cx="180208" cy="135375"/>
            </a:xfrm>
            <a:prstGeom prst="rect">
              <a:avLst/>
            </a:prstGeom>
          </p:spPr>
        </p:pic>
      </p:grpSp>
      <p:grpSp>
        <p:nvGrpSpPr>
          <p:cNvPr id="65" name="组合 64">
            <a:extLst>
              <a:ext uri="{FF2B5EF4-FFF2-40B4-BE49-F238E27FC236}">
                <a16:creationId xmlns:a16="http://schemas.microsoft.com/office/drawing/2014/main" id="{F4B179C0-BBC7-4870-AB70-B2FC9021D691}"/>
              </a:ext>
            </a:extLst>
          </p:cNvPr>
          <p:cNvGrpSpPr/>
          <p:nvPr/>
        </p:nvGrpSpPr>
        <p:grpSpPr>
          <a:xfrm>
            <a:off x="7439756" y="3793647"/>
            <a:ext cx="555327" cy="587429"/>
            <a:chOff x="4393261" y="3684777"/>
            <a:chExt cx="458948" cy="485478"/>
          </a:xfrm>
        </p:grpSpPr>
        <p:grpSp>
          <p:nvGrpSpPr>
            <p:cNvPr id="66" name="组合 65">
              <a:extLst>
                <a:ext uri="{FF2B5EF4-FFF2-40B4-BE49-F238E27FC236}">
                  <a16:creationId xmlns:a16="http://schemas.microsoft.com/office/drawing/2014/main" id="{40190E4A-820A-4A4D-B4E0-A8B7D3B382C8}"/>
                </a:ext>
              </a:extLst>
            </p:cNvPr>
            <p:cNvGrpSpPr/>
            <p:nvPr/>
          </p:nvGrpSpPr>
          <p:grpSpPr>
            <a:xfrm>
              <a:off x="4393261" y="3684777"/>
              <a:ext cx="458948" cy="485478"/>
              <a:chOff x="3770271" y="3684777"/>
              <a:chExt cx="458948" cy="485478"/>
            </a:xfrm>
          </p:grpSpPr>
          <p:pic>
            <p:nvPicPr>
              <p:cNvPr id="68" name="图形 67">
                <a:extLst>
                  <a:ext uri="{FF2B5EF4-FFF2-40B4-BE49-F238E27FC236}">
                    <a16:creationId xmlns:a16="http://schemas.microsoft.com/office/drawing/2014/main" id="{8E162B40-BB74-4AB5-8DB9-42FA5108BA80}"/>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1986" t="-13" r="-4164" b="-338"/>
              <a:stretch/>
            </p:blipFill>
            <p:spPr>
              <a:xfrm rot="5400000">
                <a:off x="3757006" y="3698042"/>
                <a:ext cx="485478" cy="458948"/>
              </a:xfrm>
              <a:prstGeom prst="rect">
                <a:avLst/>
              </a:prstGeom>
            </p:spPr>
          </p:pic>
          <p:sp>
            <p:nvSpPr>
              <p:cNvPr id="69" name="椭圆 68">
                <a:extLst>
                  <a:ext uri="{FF2B5EF4-FFF2-40B4-BE49-F238E27FC236}">
                    <a16:creationId xmlns:a16="http://schemas.microsoft.com/office/drawing/2014/main" id="{BB4D8EC6-2DA6-46C0-8CD6-737DDA461372}"/>
                  </a:ext>
                </a:extLst>
              </p:cNvPr>
              <p:cNvSpPr/>
              <p:nvPr/>
            </p:nvSpPr>
            <p:spPr>
              <a:xfrm>
                <a:off x="3821560" y="3743254"/>
                <a:ext cx="356371" cy="368523"/>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74" dirty="0"/>
              </a:p>
            </p:txBody>
          </p:sp>
        </p:grpSp>
        <p:pic>
          <p:nvPicPr>
            <p:cNvPr id="67" name="图形 66">
              <a:extLst>
                <a:ext uri="{FF2B5EF4-FFF2-40B4-BE49-F238E27FC236}">
                  <a16:creationId xmlns:a16="http://schemas.microsoft.com/office/drawing/2014/main" id="{72C4A62F-2B3D-4AF0-9C5A-4840F4278F0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519129" y="3826813"/>
              <a:ext cx="201160" cy="201406"/>
            </a:xfrm>
            <a:prstGeom prst="rect">
              <a:avLst/>
            </a:prstGeom>
          </p:spPr>
        </p:pic>
      </p:grpSp>
      <p:pic>
        <p:nvPicPr>
          <p:cNvPr id="74" name="图片 73">
            <a:extLst>
              <a:ext uri="{FF2B5EF4-FFF2-40B4-BE49-F238E27FC236}">
                <a16:creationId xmlns:a16="http://schemas.microsoft.com/office/drawing/2014/main" id="{AC8D7CB7-D8EB-467A-9CD4-7C704D1CBE28}"/>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flipH="1">
            <a:off x="7520640" y="921629"/>
            <a:ext cx="2533870" cy="1787290"/>
          </a:xfrm>
          <a:prstGeom prst="rect">
            <a:avLst/>
          </a:prstGeom>
          <a:effectLst>
            <a:outerShdw blurRad="50800" dist="38100" dir="2700000" algn="tl" rotWithShape="0">
              <a:srgbClr val="032854">
                <a:alpha val="70000"/>
              </a:srgbClr>
            </a:outerShdw>
          </a:effectLst>
        </p:spPr>
      </p:pic>
      <p:grpSp>
        <p:nvGrpSpPr>
          <p:cNvPr id="36" name="组合 35">
            <a:extLst>
              <a:ext uri="{FF2B5EF4-FFF2-40B4-BE49-F238E27FC236}">
                <a16:creationId xmlns:a16="http://schemas.microsoft.com/office/drawing/2014/main" id="{91273063-6050-4646-8261-91FB4E0B7ADF}"/>
              </a:ext>
            </a:extLst>
          </p:cNvPr>
          <p:cNvGrpSpPr/>
          <p:nvPr/>
        </p:nvGrpSpPr>
        <p:grpSpPr>
          <a:xfrm>
            <a:off x="5410502" y="5458126"/>
            <a:ext cx="1403837" cy="467143"/>
            <a:chOff x="687080" y="521587"/>
            <a:chExt cx="3765495" cy="555699"/>
          </a:xfrm>
        </p:grpSpPr>
        <p:grpSp>
          <p:nvGrpSpPr>
            <p:cNvPr id="37" name="组合 36">
              <a:extLst>
                <a:ext uri="{FF2B5EF4-FFF2-40B4-BE49-F238E27FC236}">
                  <a16:creationId xmlns:a16="http://schemas.microsoft.com/office/drawing/2014/main" id="{6EC0D08B-98D1-43AD-92D5-3A7B7CA65ADA}"/>
                </a:ext>
              </a:extLst>
            </p:cNvPr>
            <p:cNvGrpSpPr/>
            <p:nvPr/>
          </p:nvGrpSpPr>
          <p:grpSpPr>
            <a:xfrm>
              <a:off x="687080" y="521587"/>
              <a:ext cx="3765495" cy="553480"/>
              <a:chOff x="4704284" y="2978391"/>
              <a:chExt cx="2939477" cy="553480"/>
            </a:xfrm>
            <a:effectLst>
              <a:outerShdw blurRad="203200" dist="38100" dir="2700000" sx="102000" sy="102000" algn="tl" rotWithShape="0">
                <a:prstClr val="black">
                  <a:alpha val="32000"/>
                </a:prstClr>
              </a:outerShdw>
            </a:effectLst>
          </p:grpSpPr>
          <p:sp>
            <p:nvSpPr>
              <p:cNvPr id="70" name="六边形 69">
                <a:extLst>
                  <a:ext uri="{FF2B5EF4-FFF2-40B4-BE49-F238E27FC236}">
                    <a16:creationId xmlns:a16="http://schemas.microsoft.com/office/drawing/2014/main" id="{08BCB6B0-3509-4980-A6E5-0A3A06D2518B}"/>
                  </a:ext>
                </a:extLst>
              </p:cNvPr>
              <p:cNvSpPr/>
              <p:nvPr/>
            </p:nvSpPr>
            <p:spPr>
              <a:xfrm>
                <a:off x="4704284" y="2978391"/>
                <a:ext cx="2939477" cy="553480"/>
              </a:xfrm>
              <a:prstGeom prst="hexagon">
                <a:avLst>
                  <a:gd name="adj" fmla="val 27581"/>
                  <a:gd name="vf" fmla="val 115470"/>
                </a:avLst>
              </a:prstGeom>
              <a:solidFill>
                <a:srgbClr val="3263B1"/>
              </a:solidFill>
              <a:ln w="28575">
                <a:solidFill>
                  <a:srgbClr val="EDFF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1" name="组合 70">
                <a:extLst>
                  <a:ext uri="{FF2B5EF4-FFF2-40B4-BE49-F238E27FC236}">
                    <a16:creationId xmlns:a16="http://schemas.microsoft.com/office/drawing/2014/main" id="{D202CECF-57DC-43D9-B2BA-9B839EC218CF}"/>
                  </a:ext>
                </a:extLst>
              </p:cNvPr>
              <p:cNvGrpSpPr/>
              <p:nvPr/>
            </p:nvGrpSpPr>
            <p:grpSpPr>
              <a:xfrm>
                <a:off x="4888360" y="3118867"/>
                <a:ext cx="2585329" cy="272528"/>
                <a:chOff x="5478910" y="3118867"/>
                <a:chExt cx="2585329" cy="272528"/>
              </a:xfrm>
            </p:grpSpPr>
            <p:sp>
              <p:nvSpPr>
                <p:cNvPr id="72" name="箭头: V 形 50">
                  <a:extLst>
                    <a:ext uri="{FF2B5EF4-FFF2-40B4-BE49-F238E27FC236}">
                      <a16:creationId xmlns:a16="http://schemas.microsoft.com/office/drawing/2014/main" id="{F6FAF082-C1E2-4BD9-B6B8-1027069A0555}"/>
                    </a:ext>
                  </a:extLst>
                </p:cNvPr>
                <p:cNvSpPr/>
                <p:nvPr/>
              </p:nvSpPr>
              <p:spPr>
                <a:xfrm flipH="1">
                  <a:off x="5478910" y="3118867"/>
                  <a:ext cx="116390" cy="272528"/>
                </a:xfrm>
                <a:prstGeom prst="chevron">
                  <a:avLst>
                    <a:gd name="adj" fmla="val 79398"/>
                  </a:avLst>
                </a:prstGeom>
                <a:solidFill>
                  <a:schemeClr val="bg1"/>
                </a:solidFill>
                <a:ln>
                  <a:solidFill>
                    <a:srgbClr val="EDFF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6" name="箭头: V 形 51">
                  <a:extLst>
                    <a:ext uri="{FF2B5EF4-FFF2-40B4-BE49-F238E27FC236}">
                      <a16:creationId xmlns:a16="http://schemas.microsoft.com/office/drawing/2014/main" id="{086510A7-3D12-4D14-9C50-21E3B9FF1D5E}"/>
                    </a:ext>
                  </a:extLst>
                </p:cNvPr>
                <p:cNvSpPr/>
                <p:nvPr/>
              </p:nvSpPr>
              <p:spPr>
                <a:xfrm>
                  <a:off x="7924289" y="3118867"/>
                  <a:ext cx="139950" cy="272528"/>
                </a:xfrm>
                <a:prstGeom prst="chevron">
                  <a:avLst>
                    <a:gd name="adj" fmla="val 79398"/>
                  </a:avLst>
                </a:prstGeom>
                <a:solidFill>
                  <a:schemeClr val="bg1"/>
                </a:solidFill>
                <a:ln>
                  <a:solidFill>
                    <a:srgbClr val="EDFF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pSp>
        <p:sp>
          <p:nvSpPr>
            <p:cNvPr id="40" name="矩形 39">
              <a:extLst>
                <a:ext uri="{FF2B5EF4-FFF2-40B4-BE49-F238E27FC236}">
                  <a16:creationId xmlns:a16="http://schemas.microsoft.com/office/drawing/2014/main" id="{353FABBB-A3CA-4E4F-9CEC-FD57177ACC02}"/>
                </a:ext>
              </a:extLst>
            </p:cNvPr>
            <p:cNvSpPr/>
            <p:nvPr/>
          </p:nvSpPr>
          <p:spPr>
            <a:xfrm>
              <a:off x="1324474" y="528104"/>
              <a:ext cx="2528828" cy="549182"/>
            </a:xfrm>
            <a:prstGeom prst="rect">
              <a:avLst/>
            </a:prstGeom>
          </p:spPr>
          <p:txBody>
            <a:bodyPr vert="horz" wrap="square" lIns="91440" tIns="45720" rIns="91440" bIns="45720" rtlCol="0" anchor="ctr">
              <a:spAutoFit/>
            </a:bodyPr>
            <a:lstStyle/>
            <a:p>
              <a:pPr algn="ctr">
                <a:spcBef>
                  <a:spcPct val="0"/>
                </a:spcBef>
              </a:pPr>
              <a:r>
                <a:rPr lang="zh-CN" altLang="en-US" sz="2400" b="1" dirty="0">
                  <a:solidFill>
                    <a:schemeClr val="bg1"/>
                  </a:solidFill>
                  <a:effectLst>
                    <a:outerShdw blurRad="38100" dist="38100" dir="2700000" algn="tl">
                      <a:srgbClr val="000000">
                        <a:alpha val="43137"/>
                      </a:srgbClr>
                    </a:outerShdw>
                  </a:effectLst>
                  <a:latin typeface="思源黑体 CN Medium" panose="020B0600000000000000" pitchFamily="34" charset="-122"/>
                  <a:ea typeface="思源黑体 CN Medium" panose="020B0600000000000000" pitchFamily="34" charset="-122"/>
                  <a:cs typeface="Aharoni" panose="02010803020104030203" pitchFamily="2" charset="-79"/>
                </a:rPr>
                <a:t>王刚</a:t>
              </a:r>
            </a:p>
          </p:txBody>
        </p:sp>
      </p:grpSp>
      <p:sp>
        <p:nvSpPr>
          <p:cNvPr id="2" name="文本框 1">
            <a:extLst>
              <a:ext uri="{FF2B5EF4-FFF2-40B4-BE49-F238E27FC236}">
                <a16:creationId xmlns:a16="http://schemas.microsoft.com/office/drawing/2014/main" id="{DC026664-E160-4DEC-9C36-3EED3DE12694}"/>
              </a:ext>
            </a:extLst>
          </p:cNvPr>
          <p:cNvSpPr txBox="1"/>
          <p:nvPr/>
        </p:nvSpPr>
        <p:spPr>
          <a:xfrm>
            <a:off x="4488095" y="5930747"/>
            <a:ext cx="3371436" cy="461665"/>
          </a:xfrm>
          <a:prstGeom prst="rect">
            <a:avLst/>
          </a:prstGeom>
          <a:noFill/>
        </p:spPr>
        <p:txBody>
          <a:bodyPr wrap="none" rtlCol="0">
            <a:spAutoFit/>
          </a:bodyPr>
          <a:lstStyle/>
          <a:p>
            <a:r>
              <a:rPr lang="en-US" altLang="zh-CN" sz="2400" dirty="0">
                <a:latin typeface="Times New Roman" panose="02020603050405020304" pitchFamily="18" charset="0"/>
                <a:cs typeface="Times New Roman" panose="02020603050405020304" pitchFamily="18" charset="0"/>
              </a:rPr>
              <a:t>ganggang@nankai.edu.cn</a:t>
            </a:r>
          </a:p>
        </p:txBody>
      </p:sp>
    </p:spTree>
    <p:extLst>
      <p:ext uri="{BB962C8B-B14F-4D97-AF65-F5344CB8AC3E}">
        <p14:creationId xmlns:p14="http://schemas.microsoft.com/office/powerpoint/2010/main" val="3424583791"/>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wipe(right)">
                                      <p:cBhvr>
                                        <p:cTn id="7" dur="500"/>
                                        <p:tgtEl>
                                          <p:spTgt spid="75"/>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par>
                                <p:cTn id="11" presetID="53" presetClass="entr" presetSubtype="16" fill="hold" nodeType="withEffect">
                                  <p:stCondLst>
                                    <p:cond delay="250"/>
                                  </p:stCondLst>
                                  <p:childTnLst>
                                    <p:set>
                                      <p:cBhvr>
                                        <p:cTn id="12" dur="1" fill="hold">
                                          <p:stCondLst>
                                            <p:cond delay="0"/>
                                          </p:stCondLst>
                                        </p:cTn>
                                        <p:tgtEl>
                                          <p:spTgt spid="74"/>
                                        </p:tgtEl>
                                        <p:attrNameLst>
                                          <p:attrName>style.visibility</p:attrName>
                                        </p:attrNameLst>
                                      </p:cBhvr>
                                      <p:to>
                                        <p:strVal val="visible"/>
                                      </p:to>
                                    </p:set>
                                    <p:anim calcmode="lin" valueType="num">
                                      <p:cBhvr>
                                        <p:cTn id="13" dur="500" fill="hold"/>
                                        <p:tgtEl>
                                          <p:spTgt spid="74"/>
                                        </p:tgtEl>
                                        <p:attrNameLst>
                                          <p:attrName>ppt_w</p:attrName>
                                        </p:attrNameLst>
                                      </p:cBhvr>
                                      <p:tavLst>
                                        <p:tav tm="0">
                                          <p:val>
                                            <p:fltVal val="0"/>
                                          </p:val>
                                        </p:tav>
                                        <p:tav tm="100000">
                                          <p:val>
                                            <p:strVal val="#ppt_w"/>
                                          </p:val>
                                        </p:tav>
                                      </p:tavLst>
                                    </p:anim>
                                    <p:anim calcmode="lin" valueType="num">
                                      <p:cBhvr>
                                        <p:cTn id="14" dur="500" fill="hold"/>
                                        <p:tgtEl>
                                          <p:spTgt spid="74"/>
                                        </p:tgtEl>
                                        <p:attrNameLst>
                                          <p:attrName>ppt_h</p:attrName>
                                        </p:attrNameLst>
                                      </p:cBhvr>
                                      <p:tavLst>
                                        <p:tav tm="0">
                                          <p:val>
                                            <p:fltVal val="0"/>
                                          </p:val>
                                        </p:tav>
                                        <p:tav tm="100000">
                                          <p:val>
                                            <p:strVal val="#ppt_h"/>
                                          </p:val>
                                        </p:tav>
                                      </p:tavLst>
                                    </p:anim>
                                    <p:animEffect transition="in" filter="fade">
                                      <p:cBhvr>
                                        <p:cTn id="15" dur="500"/>
                                        <p:tgtEl>
                                          <p:spTgt spid="74"/>
                                        </p:tgtEl>
                                      </p:cBhvr>
                                    </p:animEffect>
                                  </p:childTnLst>
                                </p:cTn>
                              </p:par>
                              <p:par>
                                <p:cTn id="16" presetID="22" presetClass="entr" presetSubtype="2" fill="hold" nodeType="withEffect">
                                  <p:stCondLst>
                                    <p:cond delay="500"/>
                                  </p:stCondLst>
                                  <p:childTnLst>
                                    <p:set>
                                      <p:cBhvr>
                                        <p:cTn id="17" dur="1" fill="hold">
                                          <p:stCondLst>
                                            <p:cond delay="0"/>
                                          </p:stCondLst>
                                        </p:cTn>
                                        <p:tgtEl>
                                          <p:spTgt spid="47"/>
                                        </p:tgtEl>
                                        <p:attrNameLst>
                                          <p:attrName>style.visibility</p:attrName>
                                        </p:attrNameLst>
                                      </p:cBhvr>
                                      <p:to>
                                        <p:strVal val="visible"/>
                                      </p:to>
                                    </p:set>
                                    <p:animEffect transition="in" filter="wipe(right)">
                                      <p:cBhvr>
                                        <p:cTn id="18" dur="500"/>
                                        <p:tgtEl>
                                          <p:spTgt spid="47"/>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51"/>
                                        </p:tgtEl>
                                        <p:attrNameLst>
                                          <p:attrName>style.visibility</p:attrName>
                                        </p:attrNameLst>
                                      </p:cBhvr>
                                      <p:to>
                                        <p:strVal val="visible"/>
                                      </p:to>
                                    </p:set>
                                    <p:anim calcmode="lin" valueType="num">
                                      <p:cBhvr>
                                        <p:cTn id="22" dur="500" fill="hold"/>
                                        <p:tgtEl>
                                          <p:spTgt spid="51"/>
                                        </p:tgtEl>
                                        <p:attrNameLst>
                                          <p:attrName>ppt_w</p:attrName>
                                        </p:attrNameLst>
                                      </p:cBhvr>
                                      <p:tavLst>
                                        <p:tav tm="0">
                                          <p:val>
                                            <p:fltVal val="0"/>
                                          </p:val>
                                        </p:tav>
                                        <p:tav tm="100000">
                                          <p:val>
                                            <p:strVal val="#ppt_w"/>
                                          </p:val>
                                        </p:tav>
                                      </p:tavLst>
                                    </p:anim>
                                    <p:anim calcmode="lin" valueType="num">
                                      <p:cBhvr>
                                        <p:cTn id="23" dur="500" fill="hold"/>
                                        <p:tgtEl>
                                          <p:spTgt spid="51"/>
                                        </p:tgtEl>
                                        <p:attrNameLst>
                                          <p:attrName>ppt_h</p:attrName>
                                        </p:attrNameLst>
                                      </p:cBhvr>
                                      <p:tavLst>
                                        <p:tav tm="0">
                                          <p:val>
                                            <p:fltVal val="0"/>
                                          </p:val>
                                        </p:tav>
                                        <p:tav tm="100000">
                                          <p:val>
                                            <p:strVal val="#ppt_h"/>
                                          </p:val>
                                        </p:tav>
                                      </p:tavLst>
                                    </p:anim>
                                    <p:animEffect transition="in" filter="fade">
                                      <p:cBhvr>
                                        <p:cTn id="24" dur="500"/>
                                        <p:tgtEl>
                                          <p:spTgt spid="51"/>
                                        </p:tgtEl>
                                      </p:cBhvr>
                                    </p:animEffect>
                                  </p:childTnLst>
                                </p:cTn>
                              </p:par>
                              <p:par>
                                <p:cTn id="25" presetID="8" presetClass="emph" presetSubtype="0" fill="hold" nodeType="withEffect">
                                  <p:stCondLst>
                                    <p:cond delay="500"/>
                                  </p:stCondLst>
                                  <p:childTnLst>
                                    <p:animRot by="21600000">
                                      <p:cBhvr>
                                        <p:cTn id="26" dur="500" fill="hold"/>
                                        <p:tgtEl>
                                          <p:spTgt spid="51"/>
                                        </p:tgtEl>
                                        <p:attrNameLst>
                                          <p:attrName>r</p:attrName>
                                        </p:attrNameLst>
                                      </p:cBhvr>
                                    </p:animRot>
                                  </p:childTnLst>
                                </p:cTn>
                              </p:par>
                              <p:par>
                                <p:cTn id="27" presetID="53" presetClass="entr" presetSubtype="16" fill="hold" nodeType="withEffect">
                                  <p:stCondLst>
                                    <p:cond delay="500"/>
                                  </p:stCondLst>
                                  <p:childTnLst>
                                    <p:set>
                                      <p:cBhvr>
                                        <p:cTn id="28" dur="1" fill="hold">
                                          <p:stCondLst>
                                            <p:cond delay="0"/>
                                          </p:stCondLst>
                                        </p:cTn>
                                        <p:tgtEl>
                                          <p:spTgt spid="65"/>
                                        </p:tgtEl>
                                        <p:attrNameLst>
                                          <p:attrName>style.visibility</p:attrName>
                                        </p:attrNameLst>
                                      </p:cBhvr>
                                      <p:to>
                                        <p:strVal val="visible"/>
                                      </p:to>
                                    </p:set>
                                    <p:anim calcmode="lin" valueType="num">
                                      <p:cBhvr>
                                        <p:cTn id="29" dur="500" fill="hold"/>
                                        <p:tgtEl>
                                          <p:spTgt spid="65"/>
                                        </p:tgtEl>
                                        <p:attrNameLst>
                                          <p:attrName>ppt_w</p:attrName>
                                        </p:attrNameLst>
                                      </p:cBhvr>
                                      <p:tavLst>
                                        <p:tav tm="0">
                                          <p:val>
                                            <p:fltVal val="0"/>
                                          </p:val>
                                        </p:tav>
                                        <p:tav tm="100000">
                                          <p:val>
                                            <p:strVal val="#ppt_w"/>
                                          </p:val>
                                        </p:tav>
                                      </p:tavLst>
                                    </p:anim>
                                    <p:anim calcmode="lin" valueType="num">
                                      <p:cBhvr>
                                        <p:cTn id="30" dur="500" fill="hold"/>
                                        <p:tgtEl>
                                          <p:spTgt spid="65"/>
                                        </p:tgtEl>
                                        <p:attrNameLst>
                                          <p:attrName>ppt_h</p:attrName>
                                        </p:attrNameLst>
                                      </p:cBhvr>
                                      <p:tavLst>
                                        <p:tav tm="0">
                                          <p:val>
                                            <p:fltVal val="0"/>
                                          </p:val>
                                        </p:tav>
                                        <p:tav tm="100000">
                                          <p:val>
                                            <p:strVal val="#ppt_h"/>
                                          </p:val>
                                        </p:tav>
                                      </p:tavLst>
                                    </p:anim>
                                    <p:animEffect transition="in" filter="fade">
                                      <p:cBhvr>
                                        <p:cTn id="31" dur="500"/>
                                        <p:tgtEl>
                                          <p:spTgt spid="65"/>
                                        </p:tgtEl>
                                      </p:cBhvr>
                                    </p:animEffect>
                                  </p:childTnLst>
                                </p:cTn>
                              </p:par>
                              <p:par>
                                <p:cTn id="32" presetID="8" presetClass="emph" presetSubtype="0" fill="hold" nodeType="withEffect">
                                  <p:stCondLst>
                                    <p:cond delay="500"/>
                                  </p:stCondLst>
                                  <p:childTnLst>
                                    <p:animRot by="21600000">
                                      <p:cBhvr>
                                        <p:cTn id="33" dur="500" fill="hold"/>
                                        <p:tgtEl>
                                          <p:spTgt spid="65"/>
                                        </p:tgtEl>
                                        <p:attrNameLst>
                                          <p:attrName>r</p:attrName>
                                        </p:attrNameLst>
                                      </p:cBhvr>
                                    </p:animRot>
                                  </p:childTnLst>
                                </p:cTn>
                              </p:par>
                              <p:par>
                                <p:cTn id="34" presetID="53" presetClass="entr" presetSubtype="16" fill="hold" nodeType="withEffect">
                                  <p:stCondLst>
                                    <p:cond delay="500"/>
                                  </p:stCondLst>
                                  <p:childTnLst>
                                    <p:set>
                                      <p:cBhvr>
                                        <p:cTn id="35" dur="1" fill="hold">
                                          <p:stCondLst>
                                            <p:cond delay="0"/>
                                          </p:stCondLst>
                                        </p:cTn>
                                        <p:tgtEl>
                                          <p:spTgt spid="55"/>
                                        </p:tgtEl>
                                        <p:attrNameLst>
                                          <p:attrName>style.visibility</p:attrName>
                                        </p:attrNameLst>
                                      </p:cBhvr>
                                      <p:to>
                                        <p:strVal val="visible"/>
                                      </p:to>
                                    </p:set>
                                    <p:anim calcmode="lin" valueType="num">
                                      <p:cBhvr>
                                        <p:cTn id="36" dur="500" fill="hold"/>
                                        <p:tgtEl>
                                          <p:spTgt spid="55"/>
                                        </p:tgtEl>
                                        <p:attrNameLst>
                                          <p:attrName>ppt_w</p:attrName>
                                        </p:attrNameLst>
                                      </p:cBhvr>
                                      <p:tavLst>
                                        <p:tav tm="0">
                                          <p:val>
                                            <p:fltVal val="0"/>
                                          </p:val>
                                        </p:tav>
                                        <p:tav tm="100000">
                                          <p:val>
                                            <p:strVal val="#ppt_w"/>
                                          </p:val>
                                        </p:tav>
                                      </p:tavLst>
                                    </p:anim>
                                    <p:anim calcmode="lin" valueType="num">
                                      <p:cBhvr>
                                        <p:cTn id="37" dur="500" fill="hold"/>
                                        <p:tgtEl>
                                          <p:spTgt spid="55"/>
                                        </p:tgtEl>
                                        <p:attrNameLst>
                                          <p:attrName>ppt_h</p:attrName>
                                        </p:attrNameLst>
                                      </p:cBhvr>
                                      <p:tavLst>
                                        <p:tav tm="0">
                                          <p:val>
                                            <p:fltVal val="0"/>
                                          </p:val>
                                        </p:tav>
                                        <p:tav tm="100000">
                                          <p:val>
                                            <p:strVal val="#ppt_h"/>
                                          </p:val>
                                        </p:tav>
                                      </p:tavLst>
                                    </p:anim>
                                    <p:animEffect transition="in" filter="fade">
                                      <p:cBhvr>
                                        <p:cTn id="38" dur="500"/>
                                        <p:tgtEl>
                                          <p:spTgt spid="55"/>
                                        </p:tgtEl>
                                      </p:cBhvr>
                                    </p:animEffect>
                                  </p:childTnLst>
                                </p:cTn>
                              </p:par>
                              <p:par>
                                <p:cTn id="39" presetID="8" presetClass="emph" presetSubtype="0" fill="hold" nodeType="withEffect">
                                  <p:stCondLst>
                                    <p:cond delay="500"/>
                                  </p:stCondLst>
                                  <p:childTnLst>
                                    <p:animRot by="21600000">
                                      <p:cBhvr>
                                        <p:cTn id="40" dur="500" fill="hold"/>
                                        <p:tgtEl>
                                          <p:spTgt spid="55"/>
                                        </p:tgtEl>
                                        <p:attrNameLst>
                                          <p:attrName>r</p:attrName>
                                        </p:attrNameLst>
                                      </p:cBhvr>
                                    </p:animRot>
                                  </p:childTnLst>
                                </p:cTn>
                              </p:par>
                              <p:par>
                                <p:cTn id="41" presetID="53" presetClass="entr" presetSubtype="16" fill="hold" nodeType="withEffect">
                                  <p:stCondLst>
                                    <p:cond delay="500"/>
                                  </p:stCondLst>
                                  <p:childTnLst>
                                    <p:set>
                                      <p:cBhvr>
                                        <p:cTn id="42" dur="1" fill="hold">
                                          <p:stCondLst>
                                            <p:cond delay="0"/>
                                          </p:stCondLst>
                                        </p:cTn>
                                        <p:tgtEl>
                                          <p:spTgt spid="60"/>
                                        </p:tgtEl>
                                        <p:attrNameLst>
                                          <p:attrName>style.visibility</p:attrName>
                                        </p:attrNameLst>
                                      </p:cBhvr>
                                      <p:to>
                                        <p:strVal val="visible"/>
                                      </p:to>
                                    </p:set>
                                    <p:anim calcmode="lin" valueType="num">
                                      <p:cBhvr>
                                        <p:cTn id="43" dur="500" fill="hold"/>
                                        <p:tgtEl>
                                          <p:spTgt spid="60"/>
                                        </p:tgtEl>
                                        <p:attrNameLst>
                                          <p:attrName>ppt_w</p:attrName>
                                        </p:attrNameLst>
                                      </p:cBhvr>
                                      <p:tavLst>
                                        <p:tav tm="0">
                                          <p:val>
                                            <p:fltVal val="0"/>
                                          </p:val>
                                        </p:tav>
                                        <p:tav tm="100000">
                                          <p:val>
                                            <p:strVal val="#ppt_w"/>
                                          </p:val>
                                        </p:tav>
                                      </p:tavLst>
                                    </p:anim>
                                    <p:anim calcmode="lin" valueType="num">
                                      <p:cBhvr>
                                        <p:cTn id="44" dur="500" fill="hold"/>
                                        <p:tgtEl>
                                          <p:spTgt spid="60"/>
                                        </p:tgtEl>
                                        <p:attrNameLst>
                                          <p:attrName>ppt_h</p:attrName>
                                        </p:attrNameLst>
                                      </p:cBhvr>
                                      <p:tavLst>
                                        <p:tav tm="0">
                                          <p:val>
                                            <p:fltVal val="0"/>
                                          </p:val>
                                        </p:tav>
                                        <p:tav tm="100000">
                                          <p:val>
                                            <p:strVal val="#ppt_h"/>
                                          </p:val>
                                        </p:tav>
                                      </p:tavLst>
                                    </p:anim>
                                    <p:animEffect transition="in" filter="fade">
                                      <p:cBhvr>
                                        <p:cTn id="45" dur="500"/>
                                        <p:tgtEl>
                                          <p:spTgt spid="60"/>
                                        </p:tgtEl>
                                      </p:cBhvr>
                                    </p:animEffect>
                                  </p:childTnLst>
                                </p:cTn>
                              </p:par>
                              <p:par>
                                <p:cTn id="46" presetID="8" presetClass="emph" presetSubtype="0" fill="hold" nodeType="withEffect">
                                  <p:stCondLst>
                                    <p:cond delay="500"/>
                                  </p:stCondLst>
                                  <p:childTnLst>
                                    <p:animRot by="21600000">
                                      <p:cBhvr>
                                        <p:cTn id="47" dur="500" fill="hold"/>
                                        <p:tgtEl>
                                          <p:spTgt spid="60"/>
                                        </p:tgtEl>
                                        <p:attrNameLst>
                                          <p:attrName>r</p:attrName>
                                        </p:attrNameLst>
                                      </p:cBhvr>
                                    </p:animRot>
                                  </p:childTnLst>
                                </p:cTn>
                              </p:par>
                              <p:par>
                                <p:cTn id="48" presetID="10" presetClass="entr" presetSubtype="0" fill="hold" grpId="0" nodeType="withEffect">
                                  <p:stCondLst>
                                    <p:cond delay="75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500"/>
                                        <p:tgtEl>
                                          <p:spTgt spid="38"/>
                                        </p:tgtEl>
                                      </p:cBhvr>
                                    </p:animEffect>
                                  </p:childTnLst>
                                </p:cTn>
                              </p:par>
                              <p:par>
                                <p:cTn id="51" presetID="10" presetClass="entr" presetSubtype="0" fill="hold" nodeType="withEffect">
                                  <p:stCondLst>
                                    <p:cond delay="750"/>
                                  </p:stCondLst>
                                  <p:childTnLst>
                                    <p:set>
                                      <p:cBhvr>
                                        <p:cTn id="52" dur="1" fill="hold">
                                          <p:stCondLst>
                                            <p:cond delay="0"/>
                                          </p:stCondLst>
                                        </p:cTn>
                                        <p:tgtEl>
                                          <p:spTgt spid="36"/>
                                        </p:tgtEl>
                                        <p:attrNameLst>
                                          <p:attrName>style.visibility</p:attrName>
                                        </p:attrNameLst>
                                      </p:cBhvr>
                                      <p:to>
                                        <p:strVal val="visible"/>
                                      </p:to>
                                    </p:set>
                                    <p:animEffect transition="in" filter="fade">
                                      <p:cBhvr>
                                        <p:cTn id="5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449339"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边界框</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11" name="矩形 10">
            <a:extLst>
              <a:ext uri="{FF2B5EF4-FFF2-40B4-BE49-F238E27FC236}">
                <a16:creationId xmlns:a16="http://schemas.microsoft.com/office/drawing/2014/main" id="{819F9E5D-BF04-45FE-8CDA-D4A6AFB7B393}"/>
              </a:ext>
            </a:extLst>
          </p:cNvPr>
          <p:cNvSpPr/>
          <p:nvPr/>
        </p:nvSpPr>
        <p:spPr>
          <a:xfrm>
            <a:off x="1017908" y="1785957"/>
            <a:ext cx="4054155" cy="2807948"/>
          </a:xfrm>
          <a:prstGeom prst="rect">
            <a:avLst/>
          </a:prstGeom>
        </p:spPr>
        <p:txBody>
          <a:bodyPr wrap="square">
            <a:spAutoFit/>
          </a:bodyPr>
          <a:lstStyle/>
          <a:p>
            <a:pPr>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rPr>
              <a:t>检测任务需要同时预测物体的类别和位置，因此需要引入一些跟位置相关的概念。通常使用边界框（</a:t>
            </a:r>
            <a:r>
              <a:rPr lang="en-US" altLang="zh-CN" sz="2000" dirty="0">
                <a:solidFill>
                  <a:srgbClr val="000000"/>
                </a:solidFill>
                <a:latin typeface="微软雅黑" panose="020B0503020204020204" pitchFamily="34" charset="-122"/>
                <a:ea typeface="微软雅黑" panose="020B0503020204020204" pitchFamily="34" charset="-122"/>
              </a:rPr>
              <a:t>bounding box</a:t>
            </a:r>
            <a:r>
              <a:rPr lang="zh-CN" altLang="en-US" sz="2000" dirty="0">
                <a:solidFill>
                  <a:srgbClr val="000000"/>
                </a:solidFill>
                <a:latin typeface="微软雅黑" panose="020B0503020204020204" pitchFamily="34" charset="-122"/>
                <a:ea typeface="微软雅黑" panose="020B0503020204020204" pitchFamily="34" charset="-122"/>
              </a:rPr>
              <a:t>，</a:t>
            </a:r>
            <a:r>
              <a:rPr lang="en-US" altLang="zh-CN" sz="2000" dirty="0" err="1">
                <a:solidFill>
                  <a:srgbClr val="000000"/>
                </a:solidFill>
                <a:latin typeface="微软雅黑" panose="020B0503020204020204" pitchFamily="34" charset="-122"/>
                <a:ea typeface="微软雅黑" panose="020B0503020204020204" pitchFamily="34" charset="-122"/>
              </a:rPr>
              <a:t>bbox</a:t>
            </a:r>
            <a:r>
              <a:rPr lang="zh-CN" altLang="en-US" sz="2000" dirty="0">
                <a:solidFill>
                  <a:srgbClr val="000000"/>
                </a:solidFill>
                <a:latin typeface="微软雅黑" panose="020B0503020204020204" pitchFamily="34" charset="-122"/>
                <a:ea typeface="微软雅黑" panose="020B0503020204020204" pitchFamily="34" charset="-122"/>
              </a:rPr>
              <a:t>）来表示物体的位置，边界框是正好能包含物体的矩形框</a:t>
            </a:r>
          </a:p>
        </p:txBody>
      </p:sp>
      <p:pic>
        <p:nvPicPr>
          <p:cNvPr id="4098" name="Picture 2" descr="https://ai-studio-static-online.cdn.bcebos.com/f581e1bfd07a414596368c9c03a1b30ea115a2e30a014be68b2c26961f5c38fa">
            <a:extLst>
              <a:ext uri="{FF2B5EF4-FFF2-40B4-BE49-F238E27FC236}">
                <a16:creationId xmlns:a16="http://schemas.microsoft.com/office/drawing/2014/main" id="{947A6BA6-C17C-4ED9-B7B8-CB5B4B3E4B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7233" y="509120"/>
            <a:ext cx="4124325" cy="5361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052714"/>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027749"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锚框</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11" name="矩形 10">
            <a:extLst>
              <a:ext uri="{FF2B5EF4-FFF2-40B4-BE49-F238E27FC236}">
                <a16:creationId xmlns:a16="http://schemas.microsoft.com/office/drawing/2014/main" id="{819F9E5D-BF04-45FE-8CDA-D4A6AFB7B393}"/>
              </a:ext>
            </a:extLst>
          </p:cNvPr>
          <p:cNvSpPr/>
          <p:nvPr/>
        </p:nvSpPr>
        <p:spPr>
          <a:xfrm>
            <a:off x="1017908" y="1785957"/>
            <a:ext cx="4054155" cy="1884618"/>
          </a:xfrm>
          <a:prstGeom prst="rect">
            <a:avLst/>
          </a:prstGeom>
        </p:spPr>
        <p:txBody>
          <a:bodyPr wrap="square">
            <a:spAutoFit/>
          </a:bodyPr>
          <a:lstStyle/>
          <a:p>
            <a:pPr>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rPr>
              <a:t>锚框与物体边界框不同，是由人们假想出来的一种框。先设定好锚框的大小和形状，再以图像上某一个点为中心画出矩形框。</a:t>
            </a:r>
          </a:p>
        </p:txBody>
      </p:sp>
      <p:pic>
        <p:nvPicPr>
          <p:cNvPr id="10242" name="Picture 2">
            <a:extLst>
              <a:ext uri="{FF2B5EF4-FFF2-40B4-BE49-F238E27FC236}">
                <a16:creationId xmlns:a16="http://schemas.microsoft.com/office/drawing/2014/main" id="{67DCD645-F8F7-4D8F-800C-03485FD63D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6962" y="170507"/>
            <a:ext cx="4702897" cy="6027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4511721"/>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483066" cy="584727"/>
            </a:xfrm>
            <a:prstGeom prst="rect">
              <a:avLst/>
            </a:prstGeom>
            <a:noFill/>
          </p:spPr>
          <p:txBody>
            <a:bodyPr wrap="none" lIns="91392" tIns="45696" rIns="91392" bIns="45696" rtlCol="0" anchor="ctr">
              <a:spAutoFit/>
            </a:bodyPr>
            <a:lstStyle/>
            <a:p>
              <a:r>
                <a:rPr lang="en-US" altLang="zh-CN"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R-CNN</a:t>
              </a:r>
              <a:endPar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endParaRP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12" name="图片 11">
            <a:extLst>
              <a:ext uri="{FF2B5EF4-FFF2-40B4-BE49-F238E27FC236}">
                <a16:creationId xmlns:a16="http://schemas.microsoft.com/office/drawing/2014/main" id="{F9E0C16B-77A8-41E9-8D0E-3E1F2AC18FB5}"/>
              </a:ext>
            </a:extLst>
          </p:cNvPr>
          <p:cNvPicPr>
            <a:picLocks noChangeAspect="1"/>
          </p:cNvPicPr>
          <p:nvPr/>
        </p:nvPicPr>
        <p:blipFill>
          <a:blip r:embed="rId3"/>
          <a:stretch>
            <a:fillRect/>
          </a:stretch>
        </p:blipFill>
        <p:spPr>
          <a:xfrm>
            <a:off x="1264191" y="2069153"/>
            <a:ext cx="9168769" cy="3248474"/>
          </a:xfrm>
          <a:prstGeom prst="rect">
            <a:avLst/>
          </a:prstGeom>
        </p:spPr>
      </p:pic>
      <p:sp>
        <p:nvSpPr>
          <p:cNvPr id="13" name="矩形 12">
            <a:extLst>
              <a:ext uri="{FF2B5EF4-FFF2-40B4-BE49-F238E27FC236}">
                <a16:creationId xmlns:a16="http://schemas.microsoft.com/office/drawing/2014/main" id="{04B82A6B-5F41-4F0C-AFAE-58CF22A11243}"/>
              </a:ext>
            </a:extLst>
          </p:cNvPr>
          <p:cNvSpPr/>
          <p:nvPr/>
        </p:nvSpPr>
        <p:spPr>
          <a:xfrm>
            <a:off x="1490332" y="5491591"/>
            <a:ext cx="1210588" cy="400110"/>
          </a:xfrm>
          <a:prstGeom prst="rect">
            <a:avLst/>
          </a:prstGeom>
        </p:spPr>
        <p:txBody>
          <a:bodyPr wrap="none">
            <a:spAutoFit/>
          </a:bodyPr>
          <a:lstStyle/>
          <a:p>
            <a:r>
              <a:rPr lang="zh-CN" altLang="en-US" sz="2000" dirty="0">
                <a:solidFill>
                  <a:srgbClr val="00B0F0"/>
                </a:solidFill>
                <a:latin typeface="微软雅黑" pitchFamily="34" charset="-122"/>
                <a:ea typeface="微软雅黑" pitchFamily="34" charset="-122"/>
              </a:rPr>
              <a:t>输入图像</a:t>
            </a:r>
          </a:p>
        </p:txBody>
      </p:sp>
      <p:sp>
        <p:nvSpPr>
          <p:cNvPr id="14" name="矩形 13">
            <a:extLst>
              <a:ext uri="{FF2B5EF4-FFF2-40B4-BE49-F238E27FC236}">
                <a16:creationId xmlns:a16="http://schemas.microsoft.com/office/drawing/2014/main" id="{53CC8FAC-6B91-450B-8430-CC9B26BC0210}"/>
              </a:ext>
            </a:extLst>
          </p:cNvPr>
          <p:cNvSpPr/>
          <p:nvPr/>
        </p:nvSpPr>
        <p:spPr>
          <a:xfrm>
            <a:off x="3270022" y="5365027"/>
            <a:ext cx="1983903" cy="707886"/>
          </a:xfrm>
          <a:prstGeom prst="rect">
            <a:avLst/>
          </a:prstGeom>
        </p:spPr>
        <p:txBody>
          <a:bodyPr wrap="square">
            <a:spAutoFit/>
          </a:bodyPr>
          <a:lstStyle/>
          <a:p>
            <a:r>
              <a:rPr lang="zh-CN" altLang="en-US" sz="2000" dirty="0">
                <a:solidFill>
                  <a:srgbClr val="00B0F0"/>
                </a:solidFill>
                <a:latin typeface="微软雅黑" pitchFamily="34" charset="-122"/>
                <a:ea typeface="微软雅黑" pitchFamily="34" charset="-122"/>
              </a:rPr>
              <a:t>提取候选检测框（约</a:t>
            </a:r>
            <a:r>
              <a:rPr lang="en-US" altLang="zh-CN" sz="2000" dirty="0">
                <a:solidFill>
                  <a:srgbClr val="00B0F0"/>
                </a:solidFill>
                <a:latin typeface="微软雅黑" pitchFamily="34" charset="-122"/>
                <a:ea typeface="微软雅黑" pitchFamily="34" charset="-122"/>
              </a:rPr>
              <a:t>2000</a:t>
            </a:r>
            <a:r>
              <a:rPr lang="zh-CN" altLang="en-US" sz="2000" dirty="0">
                <a:solidFill>
                  <a:srgbClr val="00B0F0"/>
                </a:solidFill>
                <a:latin typeface="微软雅黑" pitchFamily="34" charset="-122"/>
                <a:ea typeface="微软雅黑" pitchFamily="34" charset="-122"/>
              </a:rPr>
              <a:t>个）</a:t>
            </a:r>
          </a:p>
        </p:txBody>
      </p:sp>
      <p:sp>
        <p:nvSpPr>
          <p:cNvPr id="15" name="矩形 14">
            <a:extLst>
              <a:ext uri="{FF2B5EF4-FFF2-40B4-BE49-F238E27FC236}">
                <a16:creationId xmlns:a16="http://schemas.microsoft.com/office/drawing/2014/main" id="{72BB2226-8497-4310-868D-E7DF32038572}"/>
              </a:ext>
            </a:extLst>
          </p:cNvPr>
          <p:cNvSpPr/>
          <p:nvPr/>
        </p:nvSpPr>
        <p:spPr>
          <a:xfrm>
            <a:off x="5979592" y="5377945"/>
            <a:ext cx="2110527" cy="707886"/>
          </a:xfrm>
          <a:prstGeom prst="rect">
            <a:avLst/>
          </a:prstGeom>
        </p:spPr>
        <p:txBody>
          <a:bodyPr wrap="square">
            <a:spAutoFit/>
          </a:bodyPr>
          <a:lstStyle/>
          <a:p>
            <a:r>
              <a:rPr lang="zh-CN" altLang="en-US" sz="2000" dirty="0">
                <a:solidFill>
                  <a:srgbClr val="00B0F0"/>
                </a:solidFill>
                <a:latin typeface="微软雅黑" pitchFamily="34" charset="-122"/>
                <a:ea typeface="微软雅黑" pitchFamily="34" charset="-122"/>
              </a:rPr>
              <a:t>为每个候选检测框提取</a:t>
            </a:r>
            <a:r>
              <a:rPr lang="en-US" altLang="zh-CN" sz="2000" dirty="0">
                <a:solidFill>
                  <a:srgbClr val="00B0F0"/>
                </a:solidFill>
                <a:latin typeface="微软雅黑" pitchFamily="34" charset="-122"/>
                <a:ea typeface="微软雅黑" pitchFamily="34" charset="-122"/>
              </a:rPr>
              <a:t>CNN</a:t>
            </a:r>
            <a:r>
              <a:rPr lang="zh-CN" altLang="en-US" sz="2000" dirty="0">
                <a:solidFill>
                  <a:srgbClr val="00B0F0"/>
                </a:solidFill>
                <a:latin typeface="微软雅黑" pitchFamily="34" charset="-122"/>
                <a:ea typeface="微软雅黑" pitchFamily="34" charset="-122"/>
              </a:rPr>
              <a:t>特征</a:t>
            </a:r>
          </a:p>
        </p:txBody>
      </p:sp>
      <p:sp>
        <p:nvSpPr>
          <p:cNvPr id="16" name="矩形 15">
            <a:extLst>
              <a:ext uri="{FF2B5EF4-FFF2-40B4-BE49-F238E27FC236}">
                <a16:creationId xmlns:a16="http://schemas.microsoft.com/office/drawing/2014/main" id="{7035AFDB-CAFC-4134-A0F4-A880BECD825C}"/>
              </a:ext>
            </a:extLst>
          </p:cNvPr>
          <p:cNvSpPr/>
          <p:nvPr/>
        </p:nvSpPr>
        <p:spPr>
          <a:xfrm>
            <a:off x="8534182" y="5383832"/>
            <a:ext cx="2110527" cy="707886"/>
          </a:xfrm>
          <a:prstGeom prst="rect">
            <a:avLst/>
          </a:prstGeom>
        </p:spPr>
        <p:txBody>
          <a:bodyPr wrap="square">
            <a:spAutoFit/>
          </a:bodyPr>
          <a:lstStyle/>
          <a:p>
            <a:r>
              <a:rPr lang="zh-CN" altLang="en-US" sz="2000" dirty="0">
                <a:solidFill>
                  <a:srgbClr val="00B0F0"/>
                </a:solidFill>
                <a:latin typeface="微软雅黑" pitchFamily="34" charset="-122"/>
                <a:ea typeface="微软雅黑" pitchFamily="34" charset="-122"/>
              </a:rPr>
              <a:t>为每个候选检测框进行分类</a:t>
            </a:r>
          </a:p>
        </p:txBody>
      </p:sp>
    </p:spTree>
    <p:extLst>
      <p:ext uri="{BB962C8B-B14F-4D97-AF65-F5344CB8AC3E}">
        <p14:creationId xmlns:p14="http://schemas.microsoft.com/office/powerpoint/2010/main" val="2296154631"/>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4817FC0-40D2-459E-AE9A-DD87BE61AF03}"/>
              </a:ext>
            </a:extLst>
          </p:cNvPr>
          <p:cNvSpPr txBox="1"/>
          <p:nvPr>
            <p:custDataLst>
              <p:tags r:id="rId2"/>
            </p:custDataLst>
          </p:nvPr>
        </p:nvSpPr>
        <p:spPr>
          <a:xfrm>
            <a:off x="1219200" y="635000"/>
            <a:ext cx="97536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使用</a:t>
            </a:r>
            <a:r>
              <a:rPr lang="en-US" altLang="zh-CN"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R-CNN</a:t>
            </a:r>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，会存在哪些问题？</a:t>
            </a:r>
          </a:p>
        </p:txBody>
      </p:sp>
      <p:sp>
        <p:nvSpPr>
          <p:cNvPr id="5" name="矩形: 圆角 4">
            <a:extLst>
              <a:ext uri="{FF2B5EF4-FFF2-40B4-BE49-F238E27FC236}">
                <a16:creationId xmlns:a16="http://schemas.microsoft.com/office/drawing/2014/main" id="{140B32B7-78B2-4BAD-87BA-5CCBA2A4C282}"/>
              </a:ext>
            </a:extLst>
          </p:cNvPr>
          <p:cNvSpPr/>
          <p:nvPr>
            <p:custDataLst>
              <p:tags r:id="rId3"/>
            </p:custDataLst>
          </p:nvPr>
        </p:nvSpPr>
        <p:spPr>
          <a:xfrm>
            <a:off x="89154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作答</a:t>
            </a:r>
          </a:p>
        </p:txBody>
      </p:sp>
      <p:grpSp>
        <p:nvGrpSpPr>
          <p:cNvPr id="10" name="组合 9">
            <a:extLst>
              <a:ext uri="{FF2B5EF4-FFF2-40B4-BE49-F238E27FC236}">
                <a16:creationId xmlns:a16="http://schemas.microsoft.com/office/drawing/2014/main" id="{D372D182-4BE8-491D-8F39-EFD76F4EDDD8}"/>
              </a:ext>
            </a:extLst>
          </p:cNvPr>
          <p:cNvGrpSpPr/>
          <p:nvPr>
            <p:custDataLst>
              <p:tags r:id="rId4"/>
            </p:custDataLst>
          </p:nvPr>
        </p:nvGrpSpPr>
        <p:grpSpPr>
          <a:xfrm>
            <a:off x="0" y="0"/>
            <a:ext cx="12192000" cy="635000"/>
            <a:chOff x="0" y="0"/>
            <a:chExt cx="12192000" cy="635000"/>
          </a:xfrm>
        </p:grpSpPr>
        <p:sp>
          <p:nvSpPr>
            <p:cNvPr id="6" name="TitleBackground">
              <a:extLst>
                <a:ext uri="{FF2B5EF4-FFF2-40B4-BE49-F238E27FC236}">
                  <a16:creationId xmlns:a16="http://schemas.microsoft.com/office/drawing/2014/main" id="{98A6FA5F-FE8A-4769-A013-001B56685296}"/>
                </a:ext>
              </a:extLst>
            </p:cNvPr>
            <p:cNvSpPr/>
            <p:nvPr>
              <p:custDataLst>
                <p:tags r:id="rId6"/>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ColorBlock">
              <a:extLst>
                <a:ext uri="{FF2B5EF4-FFF2-40B4-BE49-F238E27FC236}">
                  <a16:creationId xmlns:a16="http://schemas.microsoft.com/office/drawing/2014/main" id="{5902794E-73A7-4767-98B6-7E2834637B52}"/>
                </a:ext>
              </a:extLst>
            </p:cNvPr>
            <p:cNvSpPr/>
            <p:nvPr>
              <p:custDataLst>
                <p:tags r:id="rId7"/>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ypeText">
              <a:extLst>
                <a:ext uri="{FF2B5EF4-FFF2-40B4-BE49-F238E27FC236}">
                  <a16:creationId xmlns:a16="http://schemas.microsoft.com/office/drawing/2014/main" id="{32784C06-A388-453B-8D8C-D7A85596BF69}"/>
                </a:ext>
              </a:extLst>
            </p:cNvPr>
            <p:cNvSpPr txBox="1"/>
            <p:nvPr>
              <p:custDataLst>
                <p:tags r:id="rId8"/>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主观题</a:t>
              </a:r>
            </a:p>
          </p:txBody>
        </p:sp>
        <p:sp>
          <p:nvSpPr>
            <p:cNvPr id="9" name="TipText">
              <a:extLst>
                <a:ext uri="{FF2B5EF4-FFF2-40B4-BE49-F238E27FC236}">
                  <a16:creationId xmlns:a16="http://schemas.microsoft.com/office/drawing/2014/main" id="{C57CA83E-4269-480E-AE66-CE62B1BA0323}"/>
                </a:ext>
              </a:extLst>
            </p:cNvPr>
            <p:cNvSpPr txBox="1"/>
            <p:nvPr>
              <p:custDataLst>
                <p:tags r:id="rId9"/>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10</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143B5508-52B1-4B61-8F1A-A2FF17D15CEE}"/>
              </a:ext>
            </a:extLst>
          </p:cNvPr>
          <p:cNvPicPr>
            <a:picLocks/>
          </p:cNvPicPr>
          <p:nvPr>
            <p:custDataLst>
              <p:tags r:id="rId5"/>
            </p:custDataLst>
          </p:nvPr>
        </p:nvPicPr>
        <p:blipFill>
          <a:blip r:embed="rId11">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
    </p:custDataLst>
    <p:extLst>
      <p:ext uri="{BB962C8B-B14F-4D97-AF65-F5344CB8AC3E}">
        <p14:creationId xmlns:p14="http://schemas.microsoft.com/office/powerpoint/2010/main" val="20479313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483066" cy="584727"/>
            </a:xfrm>
            <a:prstGeom prst="rect">
              <a:avLst/>
            </a:prstGeom>
            <a:noFill/>
          </p:spPr>
          <p:txBody>
            <a:bodyPr wrap="none" lIns="91392" tIns="45696" rIns="91392" bIns="45696" rtlCol="0" anchor="ctr">
              <a:spAutoFit/>
            </a:bodyPr>
            <a:lstStyle/>
            <a:p>
              <a:r>
                <a:rPr lang="en-US" altLang="zh-CN"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R-CNN</a:t>
              </a:r>
              <a:endPar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endParaRP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17" name="图片 16">
            <a:extLst>
              <a:ext uri="{FF2B5EF4-FFF2-40B4-BE49-F238E27FC236}">
                <a16:creationId xmlns:a16="http://schemas.microsoft.com/office/drawing/2014/main" id="{EE1FA09A-817C-4369-9F46-5F45D2C4D94E}"/>
              </a:ext>
            </a:extLst>
          </p:cNvPr>
          <p:cNvPicPr>
            <a:picLocks noChangeAspect="1"/>
          </p:cNvPicPr>
          <p:nvPr/>
        </p:nvPicPr>
        <p:blipFill>
          <a:blip r:embed="rId3"/>
          <a:stretch>
            <a:fillRect/>
          </a:stretch>
        </p:blipFill>
        <p:spPr>
          <a:xfrm>
            <a:off x="645259" y="1752097"/>
            <a:ext cx="5651193" cy="2002205"/>
          </a:xfrm>
          <a:prstGeom prst="rect">
            <a:avLst/>
          </a:prstGeom>
        </p:spPr>
      </p:pic>
      <p:sp>
        <p:nvSpPr>
          <p:cNvPr id="18" name="文本框 17">
            <a:extLst>
              <a:ext uri="{FF2B5EF4-FFF2-40B4-BE49-F238E27FC236}">
                <a16:creationId xmlns:a16="http://schemas.microsoft.com/office/drawing/2014/main" id="{AF3AD4FC-82AE-41D8-9510-F09CF15E387B}"/>
              </a:ext>
            </a:extLst>
          </p:cNvPr>
          <p:cNvSpPr txBox="1"/>
          <p:nvPr/>
        </p:nvSpPr>
        <p:spPr>
          <a:xfrm flipH="1">
            <a:off x="785033" y="4088192"/>
            <a:ext cx="10308247" cy="961289"/>
          </a:xfrm>
          <a:prstGeom prst="rect">
            <a:avLst/>
          </a:prstGeom>
          <a:noFill/>
        </p:spPr>
        <p:txBody>
          <a:bodyPr wrap="square" rtlCol="0">
            <a:spAutoFit/>
          </a:bodyPr>
          <a:lstStyle/>
          <a:p>
            <a:pPr marL="342900" indent="-342900">
              <a:lnSpc>
                <a:spcPct val="150000"/>
              </a:lnSpc>
              <a:buFont typeface="Wingdings" panose="05000000000000000000" pitchFamily="2" charset="2"/>
              <a:buChar char="u"/>
            </a:pPr>
            <a:r>
              <a:rPr lang="en" altLang="zh-CN" sz="2000" dirty="0">
                <a:solidFill>
                  <a:srgbClr val="CC0099"/>
                </a:solidFill>
                <a:latin typeface="微软雅黑" pitchFamily="34" charset="-122"/>
                <a:ea typeface="微软雅黑" pitchFamily="34" charset="-122"/>
              </a:rPr>
              <a:t>Selective</a:t>
            </a:r>
            <a:r>
              <a:rPr lang="zh-CN" altLang="en-US" sz="2000" dirty="0">
                <a:solidFill>
                  <a:srgbClr val="CC0099"/>
                </a:solidFill>
                <a:latin typeface="微软雅黑" pitchFamily="34" charset="-122"/>
                <a:ea typeface="微软雅黑" pitchFamily="34" charset="-122"/>
              </a:rPr>
              <a:t> </a:t>
            </a:r>
            <a:r>
              <a:rPr lang="en" altLang="zh-CN" sz="2000" dirty="0">
                <a:solidFill>
                  <a:srgbClr val="CC0099"/>
                </a:solidFill>
                <a:latin typeface="微软雅黑" pitchFamily="34" charset="-122"/>
                <a:ea typeface="微软雅黑" pitchFamily="34" charset="-122"/>
              </a:rPr>
              <a:t>Search</a:t>
            </a:r>
            <a:r>
              <a:rPr lang="en-US" altLang="zh-CN" sz="2000" dirty="0">
                <a:solidFill>
                  <a:srgbClr val="CC0099"/>
                </a:solidFill>
                <a:latin typeface="微软雅黑" pitchFamily="34" charset="-122"/>
                <a:ea typeface="微软雅黑" pitchFamily="34" charset="-122"/>
              </a:rPr>
              <a:t>(SS</a:t>
            </a:r>
            <a:r>
              <a:rPr lang="zh-CN" altLang="en-US" sz="2000" dirty="0">
                <a:solidFill>
                  <a:srgbClr val="CC0099"/>
                </a:solidFill>
                <a:latin typeface="微软雅黑" pitchFamily="34" charset="-122"/>
                <a:ea typeface="微软雅黑" pitchFamily="34" charset="-122"/>
              </a:rPr>
              <a:t>，选择性搜索</a:t>
            </a:r>
            <a:r>
              <a:rPr lang="en-US" altLang="zh-CN" sz="2000" dirty="0">
                <a:solidFill>
                  <a:srgbClr val="CC0099"/>
                </a:solidFill>
                <a:latin typeface="微软雅黑" pitchFamily="34" charset="-122"/>
                <a:ea typeface="微软雅黑" pitchFamily="34" charset="-122"/>
              </a:rPr>
              <a:t>)</a:t>
            </a:r>
            <a:r>
              <a:rPr lang="zh-CN" altLang="en-US" sz="2000" dirty="0">
                <a:solidFill>
                  <a:srgbClr val="CC0099"/>
                </a:solidFill>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根据颜色、纹理、尺寸和空间交叠相似度提取约</a:t>
            </a:r>
            <a:r>
              <a:rPr lang="en-US" altLang="zh-CN" sz="2000" dirty="0">
                <a:latin typeface="微软雅黑" panose="020B0503020204020204" pitchFamily="34" charset="-122"/>
                <a:ea typeface="微软雅黑" panose="020B0503020204020204" pitchFamily="34" charset="-122"/>
              </a:rPr>
              <a:t>2000</a:t>
            </a:r>
            <a:r>
              <a:rPr lang="zh-CN" altLang="en-US" sz="2000" dirty="0">
                <a:latin typeface="微软雅黑" panose="020B0503020204020204" pitchFamily="34" charset="-122"/>
                <a:ea typeface="微软雅黑" panose="020B0503020204020204" pitchFamily="34" charset="-122"/>
              </a:rPr>
              <a:t>个</a:t>
            </a:r>
            <a:r>
              <a:rPr lang="en-US" altLang="zh-CN" sz="2000" dirty="0">
                <a:latin typeface="微软雅黑" panose="020B0503020204020204" pitchFamily="34" charset="-122"/>
                <a:ea typeface="微软雅黑" panose="020B0503020204020204" pitchFamily="34" charset="-122"/>
              </a:rPr>
              <a:t>region proposal(</a:t>
            </a:r>
            <a:r>
              <a:rPr lang="zh-CN" altLang="en-US" sz="2000" dirty="0">
                <a:latin typeface="微软雅黑" panose="020B0503020204020204" pitchFamily="34" charset="-122"/>
                <a:ea typeface="微软雅黑" panose="020B0503020204020204" pitchFamily="34" charset="-122"/>
              </a:rPr>
              <a:t>候选区域</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a:t>
            </a:r>
          </a:p>
        </p:txBody>
      </p:sp>
      <p:sp>
        <p:nvSpPr>
          <p:cNvPr id="19" name="文本框 18">
            <a:extLst>
              <a:ext uri="{FF2B5EF4-FFF2-40B4-BE49-F238E27FC236}">
                <a16:creationId xmlns:a16="http://schemas.microsoft.com/office/drawing/2014/main" id="{03B5C684-727A-4A8F-B856-FB89C8C5C4E5}"/>
              </a:ext>
            </a:extLst>
          </p:cNvPr>
          <p:cNvSpPr txBox="1"/>
          <p:nvPr/>
        </p:nvSpPr>
        <p:spPr>
          <a:xfrm>
            <a:off x="785039" y="4950781"/>
            <a:ext cx="9988323" cy="1477328"/>
          </a:xfrm>
          <a:prstGeom prst="rect">
            <a:avLst/>
          </a:prstGeom>
          <a:noFill/>
        </p:spPr>
        <p:txBody>
          <a:bodyPr wrap="square" rtlCol="0">
            <a:spAutoFit/>
          </a:bodyPr>
          <a:lstStyle/>
          <a:p>
            <a:pPr marL="342900" indent="-342900">
              <a:lnSpc>
                <a:spcPct val="150000"/>
              </a:lnSpc>
              <a:buFont typeface="Wingdings" panose="05000000000000000000" pitchFamily="2" charset="2"/>
              <a:buChar char="u"/>
            </a:pPr>
            <a:r>
              <a:rPr lang="zh-CN" altLang="en-US" sz="2000" dirty="0">
                <a:solidFill>
                  <a:srgbClr val="CC0099"/>
                </a:solidFill>
                <a:latin typeface="微软雅黑" panose="020B0503020204020204" pitchFamily="34" charset="-122"/>
                <a:ea typeface="微软雅黑" panose="020B0503020204020204" pitchFamily="34" charset="-122"/>
              </a:rPr>
              <a:t>存在问题：</a:t>
            </a:r>
            <a:endParaRPr lang="en-US" altLang="zh-CN" sz="2000" dirty="0">
              <a:solidFill>
                <a:srgbClr val="CC0099"/>
              </a:solidFill>
              <a:latin typeface="微软雅黑" panose="020B0503020204020204" pitchFamily="34" charset="-122"/>
              <a:ea typeface="微软雅黑" panose="020B0503020204020204" pitchFamily="34" charset="-122"/>
            </a:endParaRPr>
          </a:p>
          <a:p>
            <a:pPr lvl="2" indent="-342900">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对于每张图像，还需要额外的步骤</a:t>
            </a:r>
            <a:r>
              <a:rPr lang="zh-CN" altLang="en-US" sz="2000" dirty="0">
                <a:solidFill>
                  <a:srgbClr val="FF0000"/>
                </a:solidFill>
                <a:latin typeface="微软雅黑" panose="020B0503020204020204" pitchFamily="34" charset="-122"/>
                <a:ea typeface="微软雅黑" panose="020B0503020204020204" pitchFamily="34" charset="-122"/>
              </a:rPr>
              <a:t>提取</a:t>
            </a:r>
            <a:r>
              <a:rPr lang="en-US" altLang="zh-CN" sz="2000" dirty="0">
                <a:solidFill>
                  <a:srgbClr val="FF0000"/>
                </a:solidFill>
                <a:latin typeface="微软雅黑" panose="020B0503020204020204" pitchFamily="34" charset="-122"/>
                <a:ea typeface="微软雅黑" panose="020B0503020204020204" pitchFamily="34" charset="-122"/>
              </a:rPr>
              <a:t>region</a:t>
            </a:r>
            <a:r>
              <a:rPr lang="zh-CN" altLang="en-US" sz="2000" dirty="0">
                <a:solidFill>
                  <a:srgbClr val="FF0000"/>
                </a:solidFill>
                <a:latin typeface="微软雅黑" panose="020B0503020204020204" pitchFamily="34" charset="-122"/>
                <a:ea typeface="微软雅黑" panose="020B0503020204020204" pitchFamily="34" charset="-122"/>
              </a:rPr>
              <a:t> </a:t>
            </a:r>
            <a:r>
              <a:rPr lang="en-US" altLang="zh-CN" sz="2000" dirty="0">
                <a:solidFill>
                  <a:srgbClr val="FF0000"/>
                </a:solidFill>
                <a:latin typeface="微软雅黑" panose="020B0503020204020204" pitchFamily="34" charset="-122"/>
                <a:ea typeface="微软雅黑" panose="020B0503020204020204" pitchFamily="34" charset="-122"/>
              </a:rPr>
              <a:t>proposal</a:t>
            </a:r>
            <a:endParaRPr lang="en-US" altLang="zh-CN" sz="2000" dirty="0">
              <a:latin typeface="微软雅黑" panose="020B0503020204020204" pitchFamily="34" charset="-122"/>
              <a:ea typeface="微软雅黑" panose="020B0503020204020204" pitchFamily="34" charset="-122"/>
            </a:endParaRPr>
          </a:p>
          <a:p>
            <a:pPr lvl="2" indent="-342900">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存储和重复的提取每个</a:t>
            </a:r>
            <a:r>
              <a:rPr lang="en-US" altLang="zh-CN" sz="2000" dirty="0">
                <a:latin typeface="微软雅黑" panose="020B0503020204020204" pitchFamily="34" charset="-122"/>
                <a:ea typeface="微软雅黑" panose="020B0503020204020204" pitchFamily="34" charset="-122"/>
              </a:rPr>
              <a:t>region</a:t>
            </a:r>
            <a:r>
              <a:rPr lang="zh-CN" altLang="en-US" sz="2000" dirty="0">
                <a:latin typeface="微软雅黑" panose="020B0503020204020204" pitchFamily="34" charset="-122"/>
                <a:ea typeface="微软雅黑" panose="020B0503020204020204" pitchFamily="34" charset="-122"/>
              </a:rPr>
              <a:t> </a:t>
            </a:r>
            <a:r>
              <a:rPr lang="en-US" altLang="zh-CN" sz="2000" dirty="0">
                <a:latin typeface="微软雅黑" panose="020B0503020204020204" pitchFamily="34" charset="-122"/>
                <a:ea typeface="微软雅黑" panose="020B0503020204020204" pitchFamily="34" charset="-122"/>
              </a:rPr>
              <a:t>proposal</a:t>
            </a:r>
            <a:r>
              <a:rPr lang="zh-CN" altLang="en-US" sz="2000" dirty="0">
                <a:latin typeface="微软雅黑" panose="020B0503020204020204" pitchFamily="34" charset="-122"/>
                <a:ea typeface="微软雅黑" panose="020B0503020204020204" pitchFamily="34" charset="-122"/>
              </a:rPr>
              <a:t>的特征花费大量的</a:t>
            </a:r>
            <a:r>
              <a:rPr lang="zh-CN" altLang="en-US" sz="2000" dirty="0">
                <a:solidFill>
                  <a:srgbClr val="FF0000"/>
                </a:solidFill>
                <a:latin typeface="微软雅黑" panose="020B0503020204020204" pitchFamily="34" charset="-122"/>
                <a:ea typeface="微软雅黑" panose="020B0503020204020204" pitchFamily="34" charset="-122"/>
              </a:rPr>
              <a:t>存储和计算资源</a:t>
            </a:r>
            <a:endParaRPr lang="en-US" altLang="zh-CN" sz="2000" dirty="0">
              <a:solidFill>
                <a:srgbClr val="FF0000"/>
              </a:solidFill>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4F2C7A15-D082-46A6-B6A9-9B81F05F9A86}"/>
              </a:ext>
            </a:extLst>
          </p:cNvPr>
          <p:cNvPicPr>
            <a:picLocks noChangeAspect="1"/>
          </p:cNvPicPr>
          <p:nvPr/>
        </p:nvPicPr>
        <p:blipFill>
          <a:blip r:embed="rId4"/>
          <a:stretch>
            <a:fillRect/>
          </a:stretch>
        </p:blipFill>
        <p:spPr>
          <a:xfrm>
            <a:off x="6413521" y="1551380"/>
            <a:ext cx="5374371" cy="2202922"/>
          </a:xfrm>
          <a:prstGeom prst="rect">
            <a:avLst/>
          </a:prstGeom>
        </p:spPr>
      </p:pic>
      <p:sp>
        <p:nvSpPr>
          <p:cNvPr id="21" name="圆角矩形 8">
            <a:extLst>
              <a:ext uri="{FF2B5EF4-FFF2-40B4-BE49-F238E27FC236}">
                <a16:creationId xmlns:a16="http://schemas.microsoft.com/office/drawing/2014/main" id="{2AC693CA-5F64-4A92-AEBC-3C9D850E6E12}"/>
              </a:ext>
            </a:extLst>
          </p:cNvPr>
          <p:cNvSpPr/>
          <p:nvPr/>
        </p:nvSpPr>
        <p:spPr>
          <a:xfrm>
            <a:off x="7578705" y="3689538"/>
            <a:ext cx="3194657" cy="442745"/>
          </a:xfrm>
          <a:prstGeom prst="roundRect">
            <a:avLst/>
          </a:prstGeom>
          <a:no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rgbClr val="FF0000"/>
                </a:solidFill>
                <a:latin typeface="微软雅黑" panose="020B0503020204020204" pitchFamily="34" charset="-122"/>
                <a:ea typeface="微软雅黑" panose="020B0503020204020204" pitchFamily="34" charset="-122"/>
              </a:rPr>
              <a:t>类似于一种层次聚类算法</a:t>
            </a:r>
          </a:p>
        </p:txBody>
      </p:sp>
    </p:spTree>
    <p:extLst>
      <p:ext uri="{BB962C8B-B14F-4D97-AF65-F5344CB8AC3E}">
        <p14:creationId xmlns:p14="http://schemas.microsoft.com/office/powerpoint/2010/main" val="1929684518"/>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483066" cy="584727"/>
            </a:xfrm>
            <a:prstGeom prst="rect">
              <a:avLst/>
            </a:prstGeom>
            <a:noFill/>
          </p:spPr>
          <p:txBody>
            <a:bodyPr wrap="none" lIns="91392" tIns="45696" rIns="91392" bIns="45696" rtlCol="0" anchor="ctr">
              <a:spAutoFit/>
            </a:bodyPr>
            <a:lstStyle/>
            <a:p>
              <a:r>
                <a:rPr lang="en-US" altLang="zh-CN"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R-CNN</a:t>
              </a:r>
              <a:endPar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endParaRP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14" name="图片 13">
            <a:extLst>
              <a:ext uri="{FF2B5EF4-FFF2-40B4-BE49-F238E27FC236}">
                <a16:creationId xmlns:a16="http://schemas.microsoft.com/office/drawing/2014/main" id="{24329F58-D1C9-4F99-8C44-4190862A60AC}"/>
              </a:ext>
            </a:extLst>
          </p:cNvPr>
          <p:cNvPicPr>
            <a:picLocks noChangeAspect="1"/>
          </p:cNvPicPr>
          <p:nvPr/>
        </p:nvPicPr>
        <p:blipFill>
          <a:blip r:embed="rId3"/>
          <a:stretch>
            <a:fillRect/>
          </a:stretch>
        </p:blipFill>
        <p:spPr>
          <a:xfrm>
            <a:off x="1929672" y="1141045"/>
            <a:ext cx="8021431" cy="2841975"/>
          </a:xfrm>
          <a:prstGeom prst="rect">
            <a:avLst/>
          </a:prstGeom>
        </p:spPr>
      </p:pic>
      <p:sp>
        <p:nvSpPr>
          <p:cNvPr id="15" name="文本框 14">
            <a:extLst>
              <a:ext uri="{FF2B5EF4-FFF2-40B4-BE49-F238E27FC236}">
                <a16:creationId xmlns:a16="http://schemas.microsoft.com/office/drawing/2014/main" id="{8CB52E6F-40D8-4162-891D-03CD3516A471}"/>
              </a:ext>
            </a:extLst>
          </p:cNvPr>
          <p:cNvSpPr txBox="1"/>
          <p:nvPr/>
        </p:nvSpPr>
        <p:spPr>
          <a:xfrm flipH="1">
            <a:off x="640188" y="4199741"/>
            <a:ext cx="10662030" cy="961289"/>
          </a:xfrm>
          <a:prstGeom prst="rect">
            <a:avLst/>
          </a:prstGeom>
          <a:noFill/>
        </p:spPr>
        <p:txBody>
          <a:bodyPr wrap="square" rtlCol="0">
            <a:spAutoFit/>
          </a:bodyPr>
          <a:lstStyle/>
          <a:p>
            <a:pPr marL="342900" indent="-342900">
              <a:lnSpc>
                <a:spcPct val="150000"/>
              </a:lnSpc>
              <a:buFont typeface="Wingdings" panose="05000000000000000000" pitchFamily="2" charset="2"/>
              <a:buChar char="u"/>
            </a:pPr>
            <a:r>
              <a:rPr lang="en-US" altLang="zh-CN" sz="2000" dirty="0">
                <a:solidFill>
                  <a:srgbClr val="CC0099"/>
                </a:solidFill>
                <a:latin typeface="微软雅黑" panose="020B0503020204020204" pitchFamily="34" charset="-122"/>
                <a:ea typeface="微软雅黑" panose="020B0503020204020204" pitchFamily="34" charset="-122"/>
              </a:rPr>
              <a:t>Warped region (</a:t>
            </a:r>
            <a:r>
              <a:rPr lang="zh-CN" altLang="en-US" sz="2000" dirty="0">
                <a:solidFill>
                  <a:srgbClr val="CC0099"/>
                </a:solidFill>
                <a:latin typeface="微软雅黑" pitchFamily="34" charset="-122"/>
                <a:ea typeface="微软雅黑" pitchFamily="34" charset="-122"/>
              </a:rPr>
              <a:t>区域拉伸</a:t>
            </a:r>
            <a:r>
              <a:rPr lang="en-US" altLang="zh-CN" sz="2000" dirty="0">
                <a:solidFill>
                  <a:srgbClr val="CC0099"/>
                </a:solidFill>
                <a:latin typeface="微软雅黑" pitchFamily="34" charset="-122"/>
                <a:ea typeface="微软雅黑" pitchFamily="34" charset="-122"/>
              </a:rPr>
              <a:t>)</a:t>
            </a:r>
            <a:r>
              <a:rPr lang="zh-CN" altLang="en-US" sz="2000" dirty="0">
                <a:solidFill>
                  <a:srgbClr val="CC0099"/>
                </a:solidFill>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通过</a:t>
            </a:r>
            <a:r>
              <a:rPr lang="en" altLang="zh-CN" sz="2000" dirty="0">
                <a:latin typeface="微软雅黑" panose="020B0503020204020204" pitchFamily="34" charset="-122"/>
                <a:ea typeface="微软雅黑" panose="020B0503020204020204" pitchFamily="34" charset="-122"/>
              </a:rPr>
              <a:t>Selective</a:t>
            </a:r>
            <a:r>
              <a:rPr lang="zh-CN" altLang="en-US" sz="2000" dirty="0">
                <a:latin typeface="微软雅黑" panose="020B0503020204020204" pitchFamily="34" charset="-122"/>
                <a:ea typeface="微软雅黑" panose="020B0503020204020204" pitchFamily="34" charset="-122"/>
              </a:rPr>
              <a:t> </a:t>
            </a:r>
            <a:r>
              <a:rPr lang="en" altLang="zh-CN" sz="2000" dirty="0">
                <a:latin typeface="微软雅黑" panose="020B0503020204020204" pitchFamily="34" charset="-122"/>
                <a:ea typeface="微软雅黑" panose="020B0503020204020204" pitchFamily="34" charset="-122"/>
              </a:rPr>
              <a:t>Search</a:t>
            </a:r>
            <a:r>
              <a:rPr lang="zh-CN" altLang="en-US" sz="2000" dirty="0">
                <a:latin typeface="微软雅黑" panose="020B0503020204020204" pitchFamily="34" charset="-122"/>
                <a:ea typeface="微软雅黑" panose="020B0503020204020204" pitchFamily="34" charset="-122"/>
              </a:rPr>
              <a:t>产生的候选区域大小不一样，为了与</a:t>
            </a:r>
            <a:r>
              <a:rPr lang="en-US" altLang="zh-CN" sz="2000" dirty="0">
                <a:latin typeface="微软雅黑" panose="020B0503020204020204" pitchFamily="34" charset="-122"/>
                <a:ea typeface="微软雅黑" panose="020B0503020204020204" pitchFamily="34" charset="-122"/>
              </a:rPr>
              <a:t>CNN</a:t>
            </a:r>
            <a:r>
              <a:rPr lang="zh-CN" altLang="en-US" sz="2000" dirty="0">
                <a:latin typeface="微软雅黑" panose="020B0503020204020204" pitchFamily="34" charset="-122"/>
                <a:ea typeface="微软雅黑" panose="020B0503020204020204" pitchFamily="34" charset="-122"/>
              </a:rPr>
              <a:t>（</a:t>
            </a:r>
            <a:r>
              <a:rPr lang="en-US" altLang="zh-CN" sz="2000" dirty="0" err="1">
                <a:latin typeface="微软雅黑" panose="020B0503020204020204" pitchFamily="34" charset="-122"/>
                <a:ea typeface="微软雅黑" panose="020B0503020204020204" pitchFamily="34" charset="-122"/>
              </a:rPr>
              <a:t>AlexNet</a:t>
            </a:r>
            <a:r>
              <a:rPr lang="zh-CN" altLang="en-US" sz="2000" dirty="0">
                <a:latin typeface="微软雅黑" panose="020B0503020204020204" pitchFamily="34" charset="-122"/>
                <a:ea typeface="微软雅黑" panose="020B0503020204020204" pitchFamily="34" charset="-122"/>
              </a:rPr>
              <a:t>）兼容，</a:t>
            </a:r>
            <a:r>
              <a:rPr lang="en-US" altLang="zh-CN" sz="2000" dirty="0">
                <a:latin typeface="微软雅黑" panose="020B0503020204020204" pitchFamily="34" charset="-122"/>
                <a:ea typeface="微软雅黑" panose="020B0503020204020204" pitchFamily="34" charset="-122"/>
              </a:rPr>
              <a:t>R-CNN</a:t>
            </a:r>
            <a:r>
              <a:rPr lang="zh-CN" altLang="en-US" sz="2000" dirty="0">
                <a:latin typeface="微软雅黑" panose="020B0503020204020204" pitchFamily="34" charset="-122"/>
                <a:ea typeface="微软雅黑" panose="020B0503020204020204" pitchFamily="34" charset="-122"/>
              </a:rPr>
              <a:t>直接将所有的候选区域统一到</a:t>
            </a:r>
            <a:r>
              <a:rPr lang="en-US" altLang="zh-CN" sz="2000" dirty="0">
                <a:latin typeface="微软雅黑" panose="020B0503020204020204" pitchFamily="34" charset="-122"/>
                <a:ea typeface="微软雅黑" panose="020B0503020204020204" pitchFamily="34" charset="-122"/>
              </a:rPr>
              <a:t>227</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227</a:t>
            </a:r>
            <a:r>
              <a:rPr lang="zh-CN" altLang="en-US" sz="2000" dirty="0">
                <a:latin typeface="微软雅黑" panose="020B0503020204020204" pitchFamily="34" charset="-122"/>
                <a:ea typeface="微软雅黑" panose="020B0503020204020204" pitchFamily="34" charset="-122"/>
              </a:rPr>
              <a:t>的尺寸。</a:t>
            </a:r>
          </a:p>
        </p:txBody>
      </p:sp>
      <p:sp>
        <p:nvSpPr>
          <p:cNvPr id="16" name="矩形 15">
            <a:extLst>
              <a:ext uri="{FF2B5EF4-FFF2-40B4-BE49-F238E27FC236}">
                <a16:creationId xmlns:a16="http://schemas.microsoft.com/office/drawing/2014/main" id="{C4DF3673-A48B-4103-8A7F-D7ECBE4169F8}"/>
              </a:ext>
            </a:extLst>
          </p:cNvPr>
          <p:cNvSpPr/>
          <p:nvPr/>
        </p:nvSpPr>
        <p:spPr>
          <a:xfrm>
            <a:off x="640187" y="5152563"/>
            <a:ext cx="10401863" cy="1015663"/>
          </a:xfrm>
          <a:prstGeom prst="rect">
            <a:avLst/>
          </a:prstGeom>
        </p:spPr>
        <p:txBody>
          <a:bodyPr wrap="square">
            <a:spAutoFit/>
          </a:bodyPr>
          <a:lstStyle/>
          <a:p>
            <a:pPr marL="342900" indent="-342900">
              <a:lnSpc>
                <a:spcPct val="150000"/>
              </a:lnSpc>
              <a:buFont typeface="Wingdings" panose="05000000000000000000" pitchFamily="2" charset="2"/>
              <a:buChar char="u"/>
            </a:pPr>
            <a:r>
              <a:rPr lang="zh-CN" altLang="en-US" sz="2000" dirty="0">
                <a:solidFill>
                  <a:srgbClr val="CC0099"/>
                </a:solidFill>
                <a:latin typeface="微软雅黑" panose="020B0503020204020204" pitchFamily="34" charset="-122"/>
                <a:ea typeface="微软雅黑" panose="020B0503020204020204" pitchFamily="34" charset="-122"/>
              </a:rPr>
              <a:t>存在问题：</a:t>
            </a:r>
            <a:endParaRPr lang="en-US" altLang="zh-CN" sz="2000" dirty="0">
              <a:solidFill>
                <a:srgbClr val="CC0099"/>
              </a:solidFill>
              <a:latin typeface="微软雅黑" panose="020B0503020204020204" pitchFamily="34" charset="-122"/>
              <a:ea typeface="微软雅黑" panose="020B0503020204020204" pitchFamily="34" charset="-122"/>
            </a:endParaRPr>
          </a:p>
          <a:p>
            <a:pPr lvl="2" indent="-342900">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将每个</a:t>
            </a:r>
            <a:r>
              <a:rPr lang="en-US" altLang="zh-CN" sz="2000" dirty="0">
                <a:latin typeface="微软雅黑" panose="020B0503020204020204" pitchFamily="34" charset="-122"/>
                <a:ea typeface="微软雅黑" panose="020B0503020204020204" pitchFamily="34" charset="-122"/>
              </a:rPr>
              <a:t>region</a:t>
            </a:r>
            <a:r>
              <a:rPr lang="zh-CN" altLang="en-US" sz="2000" dirty="0">
                <a:latin typeface="微软雅黑" panose="020B0503020204020204" pitchFamily="34" charset="-122"/>
                <a:ea typeface="微软雅黑" panose="020B0503020204020204" pitchFamily="34" charset="-122"/>
              </a:rPr>
              <a:t> </a:t>
            </a:r>
            <a:r>
              <a:rPr lang="en-US" altLang="zh-CN" sz="2000" dirty="0">
                <a:latin typeface="微软雅黑" panose="020B0503020204020204" pitchFamily="34" charset="-122"/>
                <a:ea typeface="微软雅黑" panose="020B0503020204020204" pitchFamily="34" charset="-122"/>
              </a:rPr>
              <a:t>proposal</a:t>
            </a:r>
            <a:r>
              <a:rPr lang="zh-CN" altLang="en-US" sz="2000" dirty="0">
                <a:solidFill>
                  <a:srgbClr val="FF0000"/>
                </a:solidFill>
                <a:latin typeface="微软雅黑" panose="020B0503020204020204" pitchFamily="34" charset="-122"/>
                <a:ea typeface="微软雅黑" panose="020B0503020204020204" pitchFamily="34" charset="-122"/>
              </a:rPr>
              <a:t>统一成同样的尺寸</a:t>
            </a:r>
            <a:r>
              <a:rPr lang="zh-CN" altLang="en-US" sz="2000" dirty="0">
                <a:latin typeface="微软雅黑" panose="020B0503020204020204" pitchFamily="34" charset="-122"/>
                <a:ea typeface="微软雅黑" panose="020B0503020204020204" pitchFamily="34" charset="-122"/>
              </a:rPr>
              <a:t>，严重影响</a:t>
            </a:r>
            <a:r>
              <a:rPr lang="en-US" altLang="zh-CN" sz="2000" dirty="0">
                <a:latin typeface="微软雅黑" panose="020B0503020204020204" pitchFamily="34" charset="-122"/>
                <a:ea typeface="微软雅黑" panose="020B0503020204020204" pitchFamily="34" charset="-122"/>
              </a:rPr>
              <a:t>CNN</a:t>
            </a:r>
            <a:r>
              <a:rPr lang="zh-CN" altLang="en-US" sz="2000" dirty="0">
                <a:latin typeface="微软雅黑" panose="020B0503020204020204" pitchFamily="34" charset="-122"/>
                <a:ea typeface="微软雅黑" panose="020B0503020204020204" pitchFamily="34" charset="-122"/>
              </a:rPr>
              <a:t>提取特征的质量</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77652928"/>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483066" cy="584727"/>
            </a:xfrm>
            <a:prstGeom prst="rect">
              <a:avLst/>
            </a:prstGeom>
            <a:noFill/>
          </p:spPr>
          <p:txBody>
            <a:bodyPr wrap="none" lIns="91392" tIns="45696" rIns="91392" bIns="45696" rtlCol="0" anchor="ctr">
              <a:spAutoFit/>
            </a:bodyPr>
            <a:lstStyle/>
            <a:p>
              <a:r>
                <a:rPr lang="en-US" altLang="zh-CN"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R-CNN</a:t>
              </a:r>
              <a:endPar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endParaRP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12" name="图片 11">
            <a:extLst>
              <a:ext uri="{FF2B5EF4-FFF2-40B4-BE49-F238E27FC236}">
                <a16:creationId xmlns:a16="http://schemas.microsoft.com/office/drawing/2014/main" id="{672E223A-50BC-4D61-8600-3ED6B2AB3A9E}"/>
              </a:ext>
            </a:extLst>
          </p:cNvPr>
          <p:cNvPicPr>
            <a:picLocks noChangeAspect="1"/>
          </p:cNvPicPr>
          <p:nvPr/>
        </p:nvPicPr>
        <p:blipFill>
          <a:blip r:embed="rId3"/>
          <a:stretch>
            <a:fillRect/>
          </a:stretch>
        </p:blipFill>
        <p:spPr>
          <a:xfrm>
            <a:off x="2348594" y="1153029"/>
            <a:ext cx="7494812" cy="2655395"/>
          </a:xfrm>
          <a:prstGeom prst="rect">
            <a:avLst/>
          </a:prstGeom>
        </p:spPr>
      </p:pic>
      <p:pic>
        <p:nvPicPr>
          <p:cNvPr id="13" name="图片 12">
            <a:extLst>
              <a:ext uri="{FF2B5EF4-FFF2-40B4-BE49-F238E27FC236}">
                <a16:creationId xmlns:a16="http://schemas.microsoft.com/office/drawing/2014/main" id="{7944DF68-FCE9-4493-9372-1C9CCB4A20FC}"/>
              </a:ext>
            </a:extLst>
          </p:cNvPr>
          <p:cNvPicPr>
            <a:picLocks noChangeAspect="1"/>
          </p:cNvPicPr>
          <p:nvPr/>
        </p:nvPicPr>
        <p:blipFill>
          <a:blip r:embed="rId4"/>
          <a:stretch>
            <a:fillRect/>
          </a:stretch>
        </p:blipFill>
        <p:spPr>
          <a:xfrm>
            <a:off x="5018584" y="4098209"/>
            <a:ext cx="6836630" cy="2359740"/>
          </a:xfrm>
          <a:prstGeom prst="rect">
            <a:avLst/>
          </a:prstGeom>
        </p:spPr>
      </p:pic>
      <p:sp>
        <p:nvSpPr>
          <p:cNvPr id="17" name="文本框 16">
            <a:extLst>
              <a:ext uri="{FF2B5EF4-FFF2-40B4-BE49-F238E27FC236}">
                <a16:creationId xmlns:a16="http://schemas.microsoft.com/office/drawing/2014/main" id="{731A4231-928C-4E29-81FA-6F3CCB863067}"/>
              </a:ext>
            </a:extLst>
          </p:cNvPr>
          <p:cNvSpPr txBox="1"/>
          <p:nvPr/>
        </p:nvSpPr>
        <p:spPr>
          <a:xfrm flipH="1">
            <a:off x="625297" y="3874300"/>
            <a:ext cx="4246506" cy="2862322"/>
          </a:xfrm>
          <a:prstGeom prst="rect">
            <a:avLst/>
          </a:prstGeom>
          <a:noFill/>
        </p:spPr>
        <p:txBody>
          <a:bodyPr wrap="square" rtlCol="0">
            <a:spAutoFit/>
          </a:bodyPr>
          <a:lstStyle/>
          <a:p>
            <a:pPr marL="342900" indent="-342900">
              <a:lnSpc>
                <a:spcPct val="150000"/>
              </a:lnSpc>
              <a:buFont typeface="Wingdings" panose="05000000000000000000" pitchFamily="2" charset="2"/>
              <a:buChar char="u"/>
            </a:pPr>
            <a:r>
              <a:rPr lang="zh-CN" altLang="en-US" sz="2000" dirty="0">
                <a:solidFill>
                  <a:srgbClr val="CC0099"/>
                </a:solidFill>
                <a:latin typeface="微软雅黑" panose="020B0503020204020204" pitchFamily="34" charset="-122"/>
                <a:ea typeface="微软雅黑" panose="020B0503020204020204" pitchFamily="34" charset="-122"/>
              </a:rPr>
              <a:t>特征提取：</a:t>
            </a:r>
            <a:endParaRPr lang="en-US" altLang="zh-CN" sz="2000" dirty="0">
              <a:solidFill>
                <a:srgbClr val="CC0099"/>
              </a:solidFill>
              <a:latin typeface="微软雅黑" panose="020B0503020204020204" pitchFamily="34" charset="-122"/>
              <a:ea typeface="微软雅黑" panose="020B0503020204020204" pitchFamily="34" charset="-122"/>
            </a:endParaRPr>
          </a:p>
          <a:p>
            <a:pPr marL="800100" lvl="1" indent="-342900">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通过卷积神经网络提取</a:t>
            </a:r>
            <a:r>
              <a:rPr lang="en-US" altLang="zh-CN" sz="2000" dirty="0">
                <a:latin typeface="微软雅黑" panose="020B0503020204020204" pitchFamily="34" charset="-122"/>
                <a:ea typeface="微软雅黑" panose="020B0503020204020204" pitchFamily="34" charset="-122"/>
              </a:rPr>
              <a:t>CNN</a:t>
            </a:r>
            <a:r>
              <a:rPr lang="zh-CN" altLang="en-US" sz="2000" dirty="0">
                <a:latin typeface="微软雅黑" panose="020B0503020204020204" pitchFamily="34" charset="-122"/>
                <a:ea typeface="微软雅黑" panose="020B0503020204020204" pitchFamily="34" charset="-122"/>
              </a:rPr>
              <a:t>特征，用于分类。</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u"/>
            </a:pPr>
            <a:r>
              <a:rPr lang="zh-CN" altLang="en-US" sz="2000" dirty="0">
                <a:solidFill>
                  <a:srgbClr val="CC0099"/>
                </a:solidFill>
                <a:latin typeface="微软雅黑" panose="020B0503020204020204" pitchFamily="34" charset="-122"/>
                <a:ea typeface="微软雅黑" panose="020B0503020204020204" pitchFamily="34" charset="-122"/>
              </a:rPr>
              <a:t>存在问题：</a:t>
            </a:r>
            <a:endParaRPr lang="en-US" altLang="zh-CN" sz="2000" dirty="0">
              <a:solidFill>
                <a:srgbClr val="CC0099"/>
              </a:solidFill>
              <a:latin typeface="微软雅黑" panose="020B0503020204020204" pitchFamily="34" charset="-122"/>
              <a:ea typeface="微软雅黑" panose="020B0503020204020204" pitchFamily="34" charset="-122"/>
            </a:endParaRPr>
          </a:p>
          <a:p>
            <a:pPr marL="800100" lvl="1" indent="-342900">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保存所有的目标候选区域的特征大约</a:t>
            </a:r>
            <a:r>
              <a:rPr lang="zh-CN" altLang="en-US" sz="2000" dirty="0">
                <a:solidFill>
                  <a:srgbClr val="FF0000"/>
                </a:solidFill>
                <a:latin typeface="微软雅黑" panose="020B0503020204020204" pitchFamily="34" charset="-122"/>
                <a:ea typeface="微软雅黑" panose="020B0503020204020204" pitchFamily="34" charset="-122"/>
              </a:rPr>
              <a:t>占用了</a:t>
            </a:r>
            <a:r>
              <a:rPr lang="en-US" altLang="zh-CN" sz="2000" dirty="0">
                <a:solidFill>
                  <a:srgbClr val="FF0000"/>
                </a:solidFill>
                <a:latin typeface="微软雅黑" panose="020B0503020204020204" pitchFamily="34" charset="-122"/>
                <a:ea typeface="微软雅黑" panose="020B0503020204020204" pitchFamily="34" charset="-122"/>
              </a:rPr>
              <a:t>200G</a:t>
            </a:r>
            <a:r>
              <a:rPr lang="zh-CN" altLang="en-US" sz="2000" dirty="0">
                <a:solidFill>
                  <a:srgbClr val="FF0000"/>
                </a:solidFill>
                <a:latin typeface="微软雅黑" panose="020B0503020204020204" pitchFamily="34" charset="-122"/>
                <a:ea typeface="微软雅黑" panose="020B0503020204020204" pitchFamily="34" charset="-122"/>
              </a:rPr>
              <a:t>的空间</a:t>
            </a:r>
            <a:r>
              <a:rPr lang="zh-CN" altLang="en-US" sz="2000" dirty="0">
                <a:latin typeface="微软雅黑" panose="020B0503020204020204" pitchFamily="34" charset="-122"/>
                <a:ea typeface="微软雅黑" panose="020B0503020204020204" pitchFamily="34" charset="-122"/>
              </a:rPr>
              <a:t>。</a:t>
            </a:r>
            <a:endParaRPr lang="en-US" altLang="zh-CN" sz="2000" dirty="0"/>
          </a:p>
        </p:txBody>
      </p:sp>
    </p:spTree>
    <p:extLst>
      <p:ext uri="{BB962C8B-B14F-4D97-AF65-F5344CB8AC3E}">
        <p14:creationId xmlns:p14="http://schemas.microsoft.com/office/powerpoint/2010/main" val="1256875400"/>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483066" cy="584727"/>
            </a:xfrm>
            <a:prstGeom prst="rect">
              <a:avLst/>
            </a:prstGeom>
            <a:noFill/>
          </p:spPr>
          <p:txBody>
            <a:bodyPr wrap="none" lIns="91392" tIns="45696" rIns="91392" bIns="45696" rtlCol="0" anchor="ctr">
              <a:spAutoFit/>
            </a:bodyPr>
            <a:lstStyle/>
            <a:p>
              <a:r>
                <a:rPr lang="en-US" altLang="zh-CN"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R-CNN</a:t>
              </a:r>
              <a:endPar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endParaRP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14" name="图片 13">
            <a:extLst>
              <a:ext uri="{FF2B5EF4-FFF2-40B4-BE49-F238E27FC236}">
                <a16:creationId xmlns:a16="http://schemas.microsoft.com/office/drawing/2014/main" id="{86D34C2D-7834-47C7-A46A-7644E0FD2907}"/>
              </a:ext>
            </a:extLst>
          </p:cNvPr>
          <p:cNvPicPr>
            <a:picLocks noChangeAspect="1"/>
          </p:cNvPicPr>
          <p:nvPr/>
        </p:nvPicPr>
        <p:blipFill>
          <a:blip r:embed="rId3"/>
          <a:stretch>
            <a:fillRect/>
          </a:stretch>
        </p:blipFill>
        <p:spPr>
          <a:xfrm>
            <a:off x="2338405" y="1190247"/>
            <a:ext cx="7515190" cy="2662615"/>
          </a:xfrm>
          <a:prstGeom prst="rect">
            <a:avLst/>
          </a:prstGeom>
        </p:spPr>
      </p:pic>
      <p:sp>
        <p:nvSpPr>
          <p:cNvPr id="15" name="文本框 14">
            <a:extLst>
              <a:ext uri="{FF2B5EF4-FFF2-40B4-BE49-F238E27FC236}">
                <a16:creationId xmlns:a16="http://schemas.microsoft.com/office/drawing/2014/main" id="{A648C923-1572-4EB1-BB88-7212A0ECB5CB}"/>
              </a:ext>
            </a:extLst>
          </p:cNvPr>
          <p:cNvSpPr txBox="1"/>
          <p:nvPr/>
        </p:nvSpPr>
        <p:spPr>
          <a:xfrm flipH="1">
            <a:off x="793919" y="4231276"/>
            <a:ext cx="10214021" cy="1938992"/>
          </a:xfrm>
          <a:prstGeom prst="rect">
            <a:avLst/>
          </a:prstGeom>
          <a:noFill/>
        </p:spPr>
        <p:txBody>
          <a:bodyPr wrap="square" rtlCol="0">
            <a:spAutoFit/>
          </a:bodyPr>
          <a:lstStyle/>
          <a:p>
            <a:pPr marL="342900" indent="-342900">
              <a:lnSpc>
                <a:spcPct val="150000"/>
              </a:lnSpc>
              <a:buFont typeface="Wingdings" panose="05000000000000000000" pitchFamily="2" charset="2"/>
              <a:buChar char="u"/>
            </a:pPr>
            <a:r>
              <a:rPr lang="en-US" altLang="zh-CN" sz="2000" dirty="0">
                <a:solidFill>
                  <a:srgbClr val="CC0099"/>
                </a:solidFill>
                <a:latin typeface="微软雅黑" panose="020B0503020204020204" pitchFamily="34" charset="-122"/>
                <a:ea typeface="微软雅黑" panose="020B0503020204020204" pitchFamily="34" charset="-122"/>
              </a:rPr>
              <a:t>Classify</a:t>
            </a:r>
            <a:r>
              <a:rPr lang="zh-CN" altLang="en-US" sz="2000" dirty="0">
                <a:solidFill>
                  <a:srgbClr val="CC0099"/>
                </a:solidFill>
                <a:latin typeface="微软雅黑" panose="020B0503020204020204" pitchFamily="34" charset="-122"/>
                <a:ea typeface="微软雅黑" panose="020B0503020204020204" pitchFamily="34" charset="-122"/>
              </a:rPr>
              <a:t> </a:t>
            </a:r>
            <a:r>
              <a:rPr lang="en-US" altLang="zh-CN" sz="2000" dirty="0">
                <a:solidFill>
                  <a:srgbClr val="CC0099"/>
                </a:solidFill>
                <a:latin typeface="微软雅黑" panose="020B0503020204020204" pitchFamily="34" charset="-122"/>
                <a:ea typeface="微软雅黑" panose="020B0503020204020204" pitchFamily="34" charset="-122"/>
              </a:rPr>
              <a:t>regions(</a:t>
            </a:r>
            <a:r>
              <a:rPr lang="zh-CN" altLang="en-US" sz="2000" dirty="0">
                <a:solidFill>
                  <a:srgbClr val="CC0099"/>
                </a:solidFill>
                <a:latin typeface="微软雅黑" panose="020B0503020204020204" pitchFamily="34" charset="-122"/>
                <a:ea typeface="微软雅黑" panose="020B0503020204020204" pitchFamily="34" charset="-122"/>
              </a:rPr>
              <a:t>区域分类</a:t>
            </a:r>
            <a:r>
              <a:rPr lang="en-US" altLang="zh-CN" sz="2000" dirty="0">
                <a:solidFill>
                  <a:srgbClr val="CC0099"/>
                </a:solidFill>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为每一个类（包括背景类）训练</a:t>
            </a:r>
            <a:r>
              <a:rPr lang="en-US" altLang="zh-CN" sz="2000" dirty="0">
                <a:latin typeface="微软雅黑" panose="020B0503020204020204" pitchFamily="34" charset="-122"/>
                <a:ea typeface="微软雅黑" panose="020B0503020204020204" pitchFamily="34" charset="-122"/>
              </a:rPr>
              <a:t>SVM</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u"/>
            </a:pPr>
            <a:r>
              <a:rPr lang="zh-CN" altLang="en-US" sz="2000" dirty="0">
                <a:solidFill>
                  <a:srgbClr val="CC0099"/>
                </a:solidFill>
                <a:latin typeface="微软雅黑" panose="020B0503020204020204" pitchFamily="34" charset="-122"/>
                <a:ea typeface="微软雅黑" panose="020B0503020204020204" pitchFamily="34" charset="-122"/>
              </a:rPr>
              <a:t>存在问题：</a:t>
            </a:r>
            <a:endParaRPr lang="en-US" altLang="zh-CN" sz="2000" dirty="0">
              <a:solidFill>
                <a:srgbClr val="CC0099"/>
              </a:solidFill>
              <a:latin typeface="微软雅黑" panose="020B0503020204020204" pitchFamily="34" charset="-122"/>
              <a:ea typeface="微软雅黑" panose="020B0503020204020204" pitchFamily="34" charset="-122"/>
            </a:endParaRPr>
          </a:p>
          <a:p>
            <a:pPr lvl="2" indent="-342900">
              <a:lnSpc>
                <a:spcPct val="150000"/>
              </a:lnSpc>
              <a:buFont typeface="Wingdings" panose="05000000000000000000" pitchFamily="2" charset="2"/>
              <a:buChar char="ü"/>
            </a:pPr>
            <a:r>
              <a:rPr lang="en-US" altLang="zh-CN" sz="2000" dirty="0">
                <a:latin typeface="微软雅黑" panose="020B0503020204020204" pitchFamily="34" charset="-122"/>
                <a:ea typeface="微软雅黑" panose="020B0503020204020204" pitchFamily="34" charset="-122"/>
              </a:rPr>
              <a:t>SVM</a:t>
            </a:r>
            <a:r>
              <a:rPr lang="zh-CN" altLang="en-US" sz="2000" dirty="0">
                <a:latin typeface="微软雅黑" panose="020B0503020204020204" pitchFamily="34" charset="-122"/>
                <a:ea typeface="微软雅黑" panose="020B0503020204020204" pitchFamily="34" charset="-122"/>
              </a:rPr>
              <a:t>需要</a:t>
            </a:r>
            <a:r>
              <a:rPr lang="zh-CN" altLang="en-US" sz="2000" dirty="0">
                <a:solidFill>
                  <a:srgbClr val="FF3300"/>
                </a:solidFill>
                <a:latin typeface="微软雅黑" panose="020B0503020204020204" pitchFamily="34" charset="-122"/>
                <a:ea typeface="微软雅黑" panose="020B0503020204020204" pitchFamily="34" charset="-122"/>
              </a:rPr>
              <a:t>单独的训练</a:t>
            </a:r>
            <a:r>
              <a:rPr lang="zh-CN" altLang="en-US" sz="2000" dirty="0">
                <a:latin typeface="微软雅黑" panose="020B0503020204020204" pitchFamily="34" charset="-122"/>
                <a:ea typeface="微软雅黑" panose="020B0503020204020204" pitchFamily="34" charset="-122"/>
              </a:rPr>
              <a:t>，使网络训练上更加复杂，随着类别的增加训练</a:t>
            </a:r>
            <a:r>
              <a:rPr lang="en-US" altLang="zh-CN" sz="2000" dirty="0">
                <a:latin typeface="微软雅黑" panose="020B0503020204020204" pitchFamily="34" charset="-122"/>
                <a:ea typeface="微软雅黑" panose="020B0503020204020204" pitchFamily="34" charset="-122"/>
              </a:rPr>
              <a:t>SVM</a:t>
            </a:r>
            <a:r>
              <a:rPr lang="zh-CN" altLang="en-US" sz="2000" dirty="0">
                <a:latin typeface="微软雅黑" panose="020B0503020204020204" pitchFamily="34" charset="-122"/>
                <a:ea typeface="微软雅黑" panose="020B0503020204020204" pitchFamily="34" charset="-122"/>
              </a:rPr>
              <a:t>的个数也随之增加。此外，逐个执行</a:t>
            </a:r>
            <a:r>
              <a:rPr lang="en-US" altLang="zh-CN" sz="2000" dirty="0">
                <a:latin typeface="微软雅黑" panose="020B0503020204020204" pitchFamily="34" charset="-122"/>
                <a:ea typeface="微软雅黑" panose="020B0503020204020204" pitchFamily="34" charset="-122"/>
              </a:rPr>
              <a:t>SVM</a:t>
            </a:r>
            <a:r>
              <a:rPr lang="zh-CN" altLang="en-US" sz="2000" dirty="0">
                <a:latin typeface="微软雅黑" panose="020B0503020204020204" pitchFamily="34" charset="-122"/>
                <a:ea typeface="微软雅黑" panose="020B0503020204020204" pitchFamily="34" charset="-122"/>
              </a:rPr>
              <a:t>分类也将消耗较多的时间。</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6766597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261339" cy="584727"/>
            </a:xfrm>
            <a:prstGeom prst="rect">
              <a:avLst/>
            </a:prstGeom>
            <a:noFill/>
          </p:spPr>
          <p:txBody>
            <a:bodyPr wrap="none" lIns="91392" tIns="45696" rIns="91392" bIns="45696" rtlCol="0" anchor="ctr">
              <a:spAutoFit/>
            </a:bodyPr>
            <a:lstStyle/>
            <a:p>
              <a:r>
                <a:rPr lang="en-US" altLang="zh-CN"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YOLO</a:t>
              </a:r>
              <a:endPar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endParaRP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11" name="Picture 1" descr="page83image38148608">
            <a:extLst>
              <a:ext uri="{FF2B5EF4-FFF2-40B4-BE49-F238E27FC236}">
                <a16:creationId xmlns:a16="http://schemas.microsoft.com/office/drawing/2014/main" id="{1A3BF8C2-43C8-43D1-830D-48932A4DC8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8802" y="2005464"/>
            <a:ext cx="3518310" cy="351831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a:extLst>
              <a:ext uri="{FF2B5EF4-FFF2-40B4-BE49-F238E27FC236}">
                <a16:creationId xmlns:a16="http://schemas.microsoft.com/office/drawing/2014/main" id="{D018C8B1-BB17-4EA3-B094-4DFDFC3A7EC8}"/>
              </a:ext>
            </a:extLst>
          </p:cNvPr>
          <p:cNvSpPr/>
          <p:nvPr/>
        </p:nvSpPr>
        <p:spPr>
          <a:xfrm>
            <a:off x="4861551" y="1579564"/>
            <a:ext cx="6885949" cy="4662815"/>
          </a:xfrm>
          <a:prstGeom prst="rect">
            <a:avLst/>
          </a:prstGeom>
        </p:spPr>
        <p:txBody>
          <a:bodyPr wrap="square">
            <a:spAutoFit/>
          </a:bodyPr>
          <a:lstStyle/>
          <a:p>
            <a:pPr marL="285750" indent="-285750">
              <a:lnSpc>
                <a:spcPct val="150000"/>
              </a:lnSpc>
              <a:buFont typeface="Wingdings" panose="05000000000000000000" pitchFamily="2" charset="2"/>
              <a:buChar char="ü"/>
            </a:pPr>
            <a:r>
              <a:rPr lang="zh-CN" altLang="en-US" dirty="0">
                <a:latin typeface="Microsoft YaHei" panose="020B0503020204020204" pitchFamily="34" charset="-122"/>
                <a:ea typeface="Microsoft YaHei" panose="020B0503020204020204" pitchFamily="34" charset="-122"/>
              </a:rPr>
              <a:t>YOLO的</a:t>
            </a:r>
            <a:r>
              <a:rPr lang="zh-CN" altLang="en-US" dirty="0">
                <a:solidFill>
                  <a:srgbClr val="FF0000"/>
                </a:solidFill>
                <a:latin typeface="Microsoft YaHei" panose="020B0503020204020204" pitchFamily="34" charset="-122"/>
                <a:ea typeface="Microsoft YaHei" panose="020B0503020204020204" pitchFamily="34" charset="-122"/>
              </a:rPr>
              <a:t>检测速度非常快</a:t>
            </a:r>
            <a:r>
              <a:rPr lang="zh-CN" altLang="en-US" dirty="0">
                <a:latin typeface="Microsoft YaHei" panose="020B0503020204020204" pitchFamily="34" charset="-122"/>
                <a:ea typeface="Microsoft YaHei" panose="020B0503020204020204" pitchFamily="34" charset="-122"/>
              </a:rPr>
              <a:t>。在Titan X上，不需要经过批处理，标准版本的YOLO系统可以每秒处理45张图像；YOLO的极速版本可以处理150帧图像。</a:t>
            </a:r>
          </a:p>
          <a:p>
            <a:pPr marL="285750" indent="-285750">
              <a:lnSpc>
                <a:spcPct val="150000"/>
              </a:lnSpc>
              <a:buFont typeface="Wingdings" panose="05000000000000000000" pitchFamily="2" charset="2"/>
              <a:buChar char="ü"/>
            </a:pPr>
            <a:r>
              <a:rPr lang="zh-CN" altLang="en-US" dirty="0">
                <a:latin typeface="Microsoft YaHei" panose="020B0503020204020204" pitchFamily="34" charset="-122"/>
                <a:ea typeface="Microsoft YaHei" panose="020B0503020204020204" pitchFamily="34" charset="-122"/>
              </a:rPr>
              <a:t>YOLO在做预测的时候，使用的是全局图像。与sliding window和region proposal这类方法不同，</a:t>
            </a:r>
            <a:r>
              <a:rPr lang="zh-CN" altLang="en-US" dirty="0">
                <a:solidFill>
                  <a:srgbClr val="FF0000"/>
                </a:solidFill>
                <a:latin typeface="Microsoft YaHei" panose="020B0503020204020204" pitchFamily="34" charset="-122"/>
                <a:ea typeface="Microsoft YaHei" panose="020B0503020204020204" pitchFamily="34" charset="-122"/>
              </a:rPr>
              <a:t>YOLO一次“看”一整张图像</a:t>
            </a:r>
            <a:r>
              <a:rPr lang="zh-CN" altLang="en-US" dirty="0">
                <a:latin typeface="Microsoft YaHei" panose="020B0503020204020204" pitchFamily="34" charset="-122"/>
                <a:ea typeface="Microsoft YaHei" panose="020B0503020204020204" pitchFamily="34" charset="-122"/>
              </a:rPr>
              <a:t>，所以它可以将物体的整体（contextual）的类别信息（class information ）以及 外观信息（appearance information） 进行编码，</a:t>
            </a:r>
            <a:r>
              <a:rPr lang="zh-CN" altLang="en-US" dirty="0">
                <a:solidFill>
                  <a:srgbClr val="FF0000"/>
                </a:solidFill>
                <a:latin typeface="Microsoft YaHei" panose="020B0503020204020204" pitchFamily="34" charset="-122"/>
                <a:ea typeface="Microsoft YaHei" panose="020B0503020204020204" pitchFamily="34" charset="-122"/>
              </a:rPr>
              <a:t>背景错误分类为目标的概率低。</a:t>
            </a:r>
          </a:p>
          <a:p>
            <a:pPr marL="285750" indent="-285750">
              <a:lnSpc>
                <a:spcPct val="150000"/>
              </a:lnSpc>
              <a:buFont typeface="Wingdings" panose="05000000000000000000" pitchFamily="2" charset="2"/>
              <a:buChar char="ü"/>
            </a:pPr>
            <a:r>
              <a:rPr lang="zh-CN" altLang="en-US" dirty="0">
                <a:latin typeface="Microsoft YaHei" panose="020B0503020204020204" pitchFamily="34" charset="-122"/>
                <a:ea typeface="Microsoft YaHei" panose="020B0503020204020204" pitchFamily="34" charset="-122"/>
              </a:rPr>
              <a:t>YOLO学到物体更泛化的特征表示。当在自然场景图像上训练 YOLO，再在艺术风格化图像的数据集上去测试YOLO时，YOLO的表现相比其他网络要好。</a:t>
            </a:r>
            <a:r>
              <a:rPr lang="zh-CN" altLang="en-US" dirty="0">
                <a:solidFill>
                  <a:srgbClr val="FF0000"/>
                </a:solidFill>
                <a:latin typeface="Microsoft YaHei" panose="020B0503020204020204" pitchFamily="34" charset="-122"/>
                <a:ea typeface="Microsoft YaHei" panose="020B0503020204020204" pitchFamily="34" charset="-122"/>
              </a:rPr>
              <a:t>YOLO模型能更好的适应新的领域。</a:t>
            </a:r>
          </a:p>
        </p:txBody>
      </p:sp>
    </p:spTree>
    <p:extLst>
      <p:ext uri="{BB962C8B-B14F-4D97-AF65-F5344CB8AC3E}">
        <p14:creationId xmlns:p14="http://schemas.microsoft.com/office/powerpoint/2010/main" val="3901590298"/>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7157"/>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892344" cy="584727"/>
            </a:xfrm>
            <a:prstGeom prst="rect">
              <a:avLst/>
            </a:prstGeom>
            <a:noFill/>
          </p:spPr>
          <p:txBody>
            <a:bodyPr wrap="none" lIns="91392" tIns="45696" rIns="91392" bIns="45696" rtlCol="0" anchor="ctr">
              <a:spAutoFit/>
            </a:bodyPr>
            <a:lstStyle/>
            <a:p>
              <a:r>
                <a:rPr lang="en-US" altLang="zh-CN"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YOLO-V3</a:t>
              </a:r>
              <a:endPar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endParaRP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11266" name="Picture 2" descr="https://ai-studio-static-online.cdn.bcebos.com/f2eb2b75bb5a4e518b86a257e0f931de7377dba3bba44d1e846b307036aed41a">
            <a:extLst>
              <a:ext uri="{FF2B5EF4-FFF2-40B4-BE49-F238E27FC236}">
                <a16:creationId xmlns:a16="http://schemas.microsoft.com/office/drawing/2014/main" id="{49E5768F-3525-428F-A2DD-F5166281E4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39" y="1719261"/>
            <a:ext cx="10350521" cy="38242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611679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组合 52">
            <a:extLst>
              <a:ext uri="{FF2B5EF4-FFF2-40B4-BE49-F238E27FC236}">
                <a16:creationId xmlns:a16="http://schemas.microsoft.com/office/drawing/2014/main" id="{8B39493D-1475-498B-A563-B80D74250131}"/>
              </a:ext>
            </a:extLst>
          </p:cNvPr>
          <p:cNvGrpSpPr/>
          <p:nvPr/>
        </p:nvGrpSpPr>
        <p:grpSpPr>
          <a:xfrm>
            <a:off x="3006100" y="1922331"/>
            <a:ext cx="2238818" cy="3324044"/>
            <a:chOff x="1699719" y="1947892"/>
            <a:chExt cx="2238818" cy="3324044"/>
          </a:xfrm>
        </p:grpSpPr>
        <p:grpSp>
          <p:nvGrpSpPr>
            <p:cNvPr id="27" name="组合 26">
              <a:extLst>
                <a:ext uri="{FF2B5EF4-FFF2-40B4-BE49-F238E27FC236}">
                  <a16:creationId xmlns:a16="http://schemas.microsoft.com/office/drawing/2014/main" id="{B959F9C0-461F-4C45-B15D-81C33CFF9828}"/>
                </a:ext>
              </a:extLst>
            </p:cNvPr>
            <p:cNvGrpSpPr/>
            <p:nvPr/>
          </p:nvGrpSpPr>
          <p:grpSpPr>
            <a:xfrm>
              <a:off x="2203302" y="2822347"/>
              <a:ext cx="1231635" cy="1692052"/>
              <a:chOff x="9615535" y="2697286"/>
              <a:chExt cx="957914" cy="1316007"/>
            </a:xfrm>
          </p:grpSpPr>
          <p:grpSp>
            <p:nvGrpSpPr>
              <p:cNvPr id="29" name="组合 28">
                <a:extLst>
                  <a:ext uri="{FF2B5EF4-FFF2-40B4-BE49-F238E27FC236}">
                    <a16:creationId xmlns:a16="http://schemas.microsoft.com/office/drawing/2014/main" id="{B7EE6016-FD83-40E8-84FD-F6BD0C5A4750}"/>
                  </a:ext>
                </a:extLst>
              </p:cNvPr>
              <p:cNvGrpSpPr/>
              <p:nvPr/>
            </p:nvGrpSpPr>
            <p:grpSpPr>
              <a:xfrm>
                <a:off x="9615535" y="2697286"/>
                <a:ext cx="957914" cy="1316007"/>
                <a:chOff x="1828829" y="2101332"/>
                <a:chExt cx="957914" cy="1316007"/>
              </a:xfrm>
            </p:grpSpPr>
            <p:sp>
              <p:nvSpPr>
                <p:cNvPr id="31" name="椭圆 30">
                  <a:extLst>
                    <a:ext uri="{FF2B5EF4-FFF2-40B4-BE49-F238E27FC236}">
                      <a16:creationId xmlns:a16="http://schemas.microsoft.com/office/drawing/2014/main" id="{61227068-2AD7-42FD-9F08-3A9C04BE6E77}"/>
                    </a:ext>
                  </a:extLst>
                </p:cNvPr>
                <p:cNvSpPr/>
                <p:nvPr/>
              </p:nvSpPr>
              <p:spPr>
                <a:xfrm>
                  <a:off x="1828829" y="2101332"/>
                  <a:ext cx="957914" cy="957914"/>
                </a:xfrm>
                <a:prstGeom prst="ellipse">
                  <a:avLst/>
                </a:prstGeom>
                <a:solidFill>
                  <a:schemeClr val="accent2"/>
                </a:solidFill>
                <a:ln>
                  <a:noFill/>
                </a:ln>
                <a:effectLst>
                  <a:outerShdw blurRad="190500" sx="90000" sy="90000" algn="ctr"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800">
                    <a:latin typeface="思源黑体 CN Medium" panose="020B0600000000000000" pitchFamily="34" charset="-122"/>
                    <a:ea typeface="思源黑体 CN Medium" panose="020B0600000000000000" pitchFamily="34" charset="-122"/>
                    <a:cs typeface="+mn-ea"/>
                    <a:sym typeface="+mn-lt"/>
                  </a:endParaRPr>
                </a:p>
              </p:txBody>
            </p:sp>
            <p:sp>
              <p:nvSpPr>
                <p:cNvPr id="32" name="椭圆 31">
                  <a:extLst>
                    <a:ext uri="{FF2B5EF4-FFF2-40B4-BE49-F238E27FC236}">
                      <a16:creationId xmlns:a16="http://schemas.microsoft.com/office/drawing/2014/main" id="{974C8654-3E46-402E-968C-912F7A597E95}"/>
                    </a:ext>
                  </a:extLst>
                </p:cNvPr>
                <p:cNvSpPr/>
                <p:nvPr/>
              </p:nvSpPr>
              <p:spPr>
                <a:xfrm>
                  <a:off x="2188381" y="3178531"/>
                  <a:ext cx="238808" cy="238808"/>
                </a:xfrm>
                <a:prstGeom prst="ellipse">
                  <a:avLst/>
                </a:prstGeom>
                <a:solidFill>
                  <a:schemeClr val="accent1"/>
                </a:solidFill>
                <a:ln>
                  <a:noFill/>
                </a:ln>
                <a:effectLst>
                  <a:outerShdw blurRad="190500" sx="90000" sy="90000" algn="ctr"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800" dirty="0">
                    <a:latin typeface="思源黑体 CN Medium" panose="020B0600000000000000" pitchFamily="34" charset="-122"/>
                    <a:ea typeface="思源黑体 CN Medium" panose="020B0600000000000000" pitchFamily="34" charset="-122"/>
                    <a:cs typeface="+mn-ea"/>
                    <a:sym typeface="+mn-lt"/>
                  </a:endParaRPr>
                </a:p>
              </p:txBody>
            </p:sp>
            <p:sp>
              <p:nvSpPr>
                <p:cNvPr id="33" name="椭圆 32">
                  <a:extLst>
                    <a:ext uri="{FF2B5EF4-FFF2-40B4-BE49-F238E27FC236}">
                      <a16:creationId xmlns:a16="http://schemas.microsoft.com/office/drawing/2014/main" id="{F069A6CE-6BCC-48F4-AE68-848CC9974A31}"/>
                    </a:ext>
                  </a:extLst>
                </p:cNvPr>
                <p:cNvSpPr/>
                <p:nvPr/>
              </p:nvSpPr>
              <p:spPr>
                <a:xfrm>
                  <a:off x="1843299" y="2122115"/>
                  <a:ext cx="928973" cy="928973"/>
                </a:xfrm>
                <a:prstGeom prst="ellipse">
                  <a:avLst/>
                </a:prstGeom>
                <a:noFill/>
                <a:ln w="63500">
                  <a:solidFill>
                    <a:schemeClr val="accent1"/>
                  </a:solidFill>
                </a:ln>
                <a:effectLst>
                  <a:outerShdw blurRad="190500" sx="90000" sy="90000" algn="ctr"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800" dirty="0">
                    <a:latin typeface="思源黑体 CN Medium" panose="020B0600000000000000" pitchFamily="34" charset="-122"/>
                    <a:ea typeface="思源黑体 CN Medium" panose="020B0600000000000000" pitchFamily="34" charset="-122"/>
                    <a:cs typeface="+mn-ea"/>
                    <a:sym typeface="+mn-lt"/>
                  </a:endParaRPr>
                </a:p>
              </p:txBody>
            </p:sp>
          </p:grpSp>
          <p:sp>
            <p:nvSpPr>
              <p:cNvPr id="30" name="Freeform 130">
                <a:extLst>
                  <a:ext uri="{FF2B5EF4-FFF2-40B4-BE49-F238E27FC236}">
                    <a16:creationId xmlns:a16="http://schemas.microsoft.com/office/drawing/2014/main" id="{A0462722-1AF0-4C98-B200-E1EBF9B69FBD}"/>
                  </a:ext>
                </a:extLst>
              </p:cNvPr>
              <p:cNvSpPr>
                <a:spLocks noEditPoints="1"/>
              </p:cNvSpPr>
              <p:nvPr/>
            </p:nvSpPr>
            <p:spPr bwMode="auto">
              <a:xfrm>
                <a:off x="9949744" y="3045522"/>
                <a:ext cx="289494" cy="261440"/>
              </a:xfrm>
              <a:custGeom>
                <a:avLst/>
                <a:gdLst>
                  <a:gd name="T0" fmla="*/ 0 w 783"/>
                  <a:gd name="T1" fmla="*/ 251 h 708"/>
                  <a:gd name="T2" fmla="*/ 0 w 783"/>
                  <a:gd name="T3" fmla="*/ 327 h 708"/>
                  <a:gd name="T4" fmla="*/ 0 w 783"/>
                  <a:gd name="T5" fmla="*/ 372 h 708"/>
                  <a:gd name="T6" fmla="*/ 0 w 783"/>
                  <a:gd name="T7" fmla="*/ 449 h 708"/>
                  <a:gd name="T8" fmla="*/ 0 w 783"/>
                  <a:gd name="T9" fmla="*/ 494 h 708"/>
                  <a:gd name="T10" fmla="*/ 0 w 783"/>
                  <a:gd name="T11" fmla="*/ 570 h 708"/>
                  <a:gd name="T12" fmla="*/ 783 w 783"/>
                  <a:gd name="T13" fmla="*/ 458 h 708"/>
                  <a:gd name="T14" fmla="*/ 783 w 783"/>
                  <a:gd name="T15" fmla="*/ 381 h 708"/>
                  <a:gd name="T16" fmla="*/ 783 w 783"/>
                  <a:gd name="T17" fmla="*/ 319 h 708"/>
                  <a:gd name="T18" fmla="*/ 783 w 783"/>
                  <a:gd name="T19" fmla="*/ 242 h 708"/>
                  <a:gd name="T20" fmla="*/ 771 w 783"/>
                  <a:gd name="T21" fmla="*/ 193 h 708"/>
                  <a:gd name="T22" fmla="*/ 38 w 783"/>
                  <a:gd name="T23" fmla="*/ 254 h 708"/>
                  <a:gd name="T24" fmla="*/ 19 w 783"/>
                  <a:gd name="T25" fmla="*/ 327 h 708"/>
                  <a:gd name="T26" fmla="*/ 19 w 783"/>
                  <a:gd name="T27" fmla="*/ 270 h 708"/>
                  <a:gd name="T28" fmla="*/ 30 w 783"/>
                  <a:gd name="T29" fmla="*/ 316 h 708"/>
                  <a:gd name="T30" fmla="*/ 19 w 783"/>
                  <a:gd name="T31" fmla="*/ 327 h 708"/>
                  <a:gd name="T32" fmla="*/ 42 w 783"/>
                  <a:gd name="T33" fmla="*/ 359 h 708"/>
                  <a:gd name="T34" fmla="*/ 19 w 783"/>
                  <a:gd name="T35" fmla="*/ 437 h 708"/>
                  <a:gd name="T36" fmla="*/ 30 w 783"/>
                  <a:gd name="T37" fmla="*/ 400 h 708"/>
                  <a:gd name="T38" fmla="*/ 30 w 783"/>
                  <a:gd name="T39" fmla="*/ 459 h 708"/>
                  <a:gd name="T40" fmla="*/ 38 w 783"/>
                  <a:gd name="T41" fmla="*/ 497 h 708"/>
                  <a:gd name="T42" fmla="*/ 19 w 783"/>
                  <a:gd name="T43" fmla="*/ 570 h 708"/>
                  <a:gd name="T44" fmla="*/ 19 w 783"/>
                  <a:gd name="T45" fmla="*/ 513 h 708"/>
                  <a:gd name="T46" fmla="*/ 30 w 783"/>
                  <a:gd name="T47" fmla="*/ 559 h 708"/>
                  <a:gd name="T48" fmla="*/ 19 w 783"/>
                  <a:gd name="T49" fmla="*/ 570 h 708"/>
                  <a:gd name="T50" fmla="*/ 42 w 783"/>
                  <a:gd name="T51" fmla="*/ 544 h 708"/>
                  <a:gd name="T52" fmla="*/ 74 w 783"/>
                  <a:gd name="T53" fmla="*/ 532 h 708"/>
                  <a:gd name="T54" fmla="*/ 758 w 783"/>
                  <a:gd name="T55" fmla="*/ 391 h 708"/>
                  <a:gd name="T56" fmla="*/ 758 w 783"/>
                  <a:gd name="T57" fmla="*/ 448 h 708"/>
                  <a:gd name="T58" fmla="*/ 734 w 783"/>
                  <a:gd name="T59" fmla="*/ 347 h 708"/>
                  <a:gd name="T60" fmla="*/ 656 w 783"/>
                  <a:gd name="T61" fmla="*/ 393 h 708"/>
                  <a:gd name="T62" fmla="*/ 127 w 783"/>
                  <a:gd name="T63" fmla="*/ 493 h 708"/>
                  <a:gd name="T64" fmla="*/ 48 w 783"/>
                  <a:gd name="T65" fmla="*/ 466 h 708"/>
                  <a:gd name="T66" fmla="*/ 42 w 783"/>
                  <a:gd name="T67" fmla="*/ 423 h 708"/>
                  <a:gd name="T68" fmla="*/ 75 w 783"/>
                  <a:gd name="T69" fmla="*/ 411 h 708"/>
                  <a:gd name="T70" fmla="*/ 145 w 783"/>
                  <a:gd name="T71" fmla="*/ 435 h 708"/>
                  <a:gd name="T72" fmla="*/ 583 w 783"/>
                  <a:gd name="T73" fmla="*/ 372 h 708"/>
                  <a:gd name="T74" fmla="*/ 665 w 783"/>
                  <a:gd name="T75" fmla="*/ 324 h 708"/>
                  <a:gd name="T76" fmla="*/ 758 w 783"/>
                  <a:gd name="T77" fmla="*/ 269 h 708"/>
                  <a:gd name="T78" fmla="*/ 758 w 783"/>
                  <a:gd name="T79" fmla="*/ 326 h 708"/>
                  <a:gd name="T80" fmla="*/ 726 w 783"/>
                  <a:gd name="T81" fmla="*/ 223 h 708"/>
                  <a:gd name="T82" fmla="*/ 723 w 783"/>
                  <a:gd name="T83" fmla="*/ 232 h 708"/>
                  <a:gd name="T84" fmla="*/ 602 w 783"/>
                  <a:gd name="T85" fmla="*/ 302 h 708"/>
                  <a:gd name="T86" fmla="*/ 522 w 783"/>
                  <a:gd name="T87" fmla="*/ 349 h 708"/>
                  <a:gd name="T88" fmla="*/ 207 w 783"/>
                  <a:gd name="T89" fmla="*/ 399 h 708"/>
                  <a:gd name="T90" fmla="*/ 135 w 783"/>
                  <a:gd name="T91" fmla="*/ 374 h 708"/>
                  <a:gd name="T92" fmla="*/ 54 w 783"/>
                  <a:gd name="T93" fmla="*/ 346 h 708"/>
                  <a:gd name="T94" fmla="*/ 42 w 783"/>
                  <a:gd name="T95" fmla="*/ 309 h 708"/>
                  <a:gd name="T96" fmla="*/ 67 w 783"/>
                  <a:gd name="T97" fmla="*/ 287 h 708"/>
                  <a:gd name="T98" fmla="*/ 129 w 783"/>
                  <a:gd name="T99" fmla="*/ 308 h 708"/>
                  <a:gd name="T100" fmla="*/ 249 w 783"/>
                  <a:gd name="T101" fmla="*/ 349 h 708"/>
                  <a:gd name="T102" fmla="*/ 322 w 783"/>
                  <a:gd name="T103" fmla="*/ 374 h 708"/>
                  <a:gd name="T104" fmla="*/ 463 w 783"/>
                  <a:gd name="T105" fmla="*/ 320 h 708"/>
                  <a:gd name="T106" fmla="*/ 534 w 783"/>
                  <a:gd name="T107" fmla="*/ 279 h 708"/>
                  <a:gd name="T108" fmla="*/ 660 w 783"/>
                  <a:gd name="T109" fmla="*/ 205 h 708"/>
                  <a:gd name="T110" fmla="*/ 716 w 783"/>
                  <a:gd name="T111" fmla="*/ 172 h 708"/>
                  <a:gd name="T112" fmla="*/ 758 w 783"/>
                  <a:gd name="T113" fmla="*/ 195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3" h="708">
                    <a:moveTo>
                      <a:pt x="783" y="138"/>
                    </a:moveTo>
                    <a:lnTo>
                      <a:pt x="783" y="121"/>
                    </a:lnTo>
                    <a:lnTo>
                      <a:pt x="431" y="0"/>
                    </a:lnTo>
                    <a:lnTo>
                      <a:pt x="0" y="251"/>
                    </a:lnTo>
                    <a:lnTo>
                      <a:pt x="0" y="255"/>
                    </a:lnTo>
                    <a:lnTo>
                      <a:pt x="0" y="264"/>
                    </a:lnTo>
                    <a:lnTo>
                      <a:pt x="0" y="268"/>
                    </a:lnTo>
                    <a:lnTo>
                      <a:pt x="0" y="327"/>
                    </a:lnTo>
                    <a:lnTo>
                      <a:pt x="0" y="340"/>
                    </a:lnTo>
                    <a:lnTo>
                      <a:pt x="0" y="344"/>
                    </a:lnTo>
                    <a:lnTo>
                      <a:pt x="30" y="355"/>
                    </a:lnTo>
                    <a:lnTo>
                      <a:pt x="0" y="372"/>
                    </a:lnTo>
                    <a:lnTo>
                      <a:pt x="0" y="376"/>
                    </a:lnTo>
                    <a:lnTo>
                      <a:pt x="0" y="385"/>
                    </a:lnTo>
                    <a:lnTo>
                      <a:pt x="0" y="389"/>
                    </a:lnTo>
                    <a:lnTo>
                      <a:pt x="0" y="449"/>
                    </a:lnTo>
                    <a:lnTo>
                      <a:pt x="0" y="462"/>
                    </a:lnTo>
                    <a:lnTo>
                      <a:pt x="0" y="466"/>
                    </a:lnTo>
                    <a:lnTo>
                      <a:pt x="30" y="476"/>
                    </a:lnTo>
                    <a:lnTo>
                      <a:pt x="0" y="494"/>
                    </a:lnTo>
                    <a:lnTo>
                      <a:pt x="0" y="498"/>
                    </a:lnTo>
                    <a:lnTo>
                      <a:pt x="0" y="507"/>
                    </a:lnTo>
                    <a:lnTo>
                      <a:pt x="0" y="511"/>
                    </a:lnTo>
                    <a:lnTo>
                      <a:pt x="0" y="570"/>
                    </a:lnTo>
                    <a:lnTo>
                      <a:pt x="0" y="583"/>
                    </a:lnTo>
                    <a:lnTo>
                      <a:pt x="0" y="588"/>
                    </a:lnTo>
                    <a:lnTo>
                      <a:pt x="351" y="708"/>
                    </a:lnTo>
                    <a:lnTo>
                      <a:pt x="783" y="458"/>
                    </a:lnTo>
                    <a:lnTo>
                      <a:pt x="783" y="441"/>
                    </a:lnTo>
                    <a:lnTo>
                      <a:pt x="771" y="436"/>
                    </a:lnTo>
                    <a:lnTo>
                      <a:pt x="771" y="388"/>
                    </a:lnTo>
                    <a:lnTo>
                      <a:pt x="783" y="381"/>
                    </a:lnTo>
                    <a:lnTo>
                      <a:pt x="783" y="364"/>
                    </a:lnTo>
                    <a:lnTo>
                      <a:pt x="753" y="354"/>
                    </a:lnTo>
                    <a:lnTo>
                      <a:pt x="783" y="336"/>
                    </a:lnTo>
                    <a:lnTo>
                      <a:pt x="783" y="319"/>
                    </a:lnTo>
                    <a:lnTo>
                      <a:pt x="771" y="315"/>
                    </a:lnTo>
                    <a:lnTo>
                      <a:pt x="771" y="267"/>
                    </a:lnTo>
                    <a:lnTo>
                      <a:pt x="783" y="260"/>
                    </a:lnTo>
                    <a:lnTo>
                      <a:pt x="783" y="242"/>
                    </a:lnTo>
                    <a:lnTo>
                      <a:pt x="753" y="232"/>
                    </a:lnTo>
                    <a:lnTo>
                      <a:pt x="783" y="215"/>
                    </a:lnTo>
                    <a:lnTo>
                      <a:pt x="783" y="198"/>
                    </a:lnTo>
                    <a:lnTo>
                      <a:pt x="771" y="193"/>
                    </a:lnTo>
                    <a:lnTo>
                      <a:pt x="771" y="145"/>
                    </a:lnTo>
                    <a:lnTo>
                      <a:pt x="783" y="138"/>
                    </a:lnTo>
                    <a:close/>
                    <a:moveTo>
                      <a:pt x="448" y="16"/>
                    </a:moveTo>
                    <a:lnTo>
                      <a:pt x="38" y="254"/>
                    </a:lnTo>
                    <a:lnTo>
                      <a:pt x="22" y="248"/>
                    </a:lnTo>
                    <a:lnTo>
                      <a:pt x="432" y="10"/>
                    </a:lnTo>
                    <a:lnTo>
                      <a:pt x="448" y="16"/>
                    </a:lnTo>
                    <a:close/>
                    <a:moveTo>
                      <a:pt x="19" y="327"/>
                    </a:moveTo>
                    <a:lnTo>
                      <a:pt x="19" y="323"/>
                    </a:lnTo>
                    <a:lnTo>
                      <a:pt x="19" y="316"/>
                    </a:lnTo>
                    <a:lnTo>
                      <a:pt x="19" y="274"/>
                    </a:lnTo>
                    <a:lnTo>
                      <a:pt x="19" y="270"/>
                    </a:lnTo>
                    <a:lnTo>
                      <a:pt x="30" y="274"/>
                    </a:lnTo>
                    <a:lnTo>
                      <a:pt x="30" y="278"/>
                    </a:lnTo>
                    <a:lnTo>
                      <a:pt x="30" y="309"/>
                    </a:lnTo>
                    <a:lnTo>
                      <a:pt x="30" y="316"/>
                    </a:lnTo>
                    <a:lnTo>
                      <a:pt x="30" y="331"/>
                    </a:lnTo>
                    <a:lnTo>
                      <a:pt x="30" y="337"/>
                    </a:lnTo>
                    <a:lnTo>
                      <a:pt x="19" y="334"/>
                    </a:lnTo>
                    <a:lnTo>
                      <a:pt x="19" y="327"/>
                    </a:lnTo>
                    <a:close/>
                    <a:moveTo>
                      <a:pt x="57" y="364"/>
                    </a:moveTo>
                    <a:lnTo>
                      <a:pt x="38" y="375"/>
                    </a:lnTo>
                    <a:lnTo>
                      <a:pt x="22" y="370"/>
                    </a:lnTo>
                    <a:lnTo>
                      <a:pt x="42" y="359"/>
                    </a:lnTo>
                    <a:lnTo>
                      <a:pt x="57" y="364"/>
                    </a:lnTo>
                    <a:close/>
                    <a:moveTo>
                      <a:pt x="19" y="449"/>
                    </a:moveTo>
                    <a:lnTo>
                      <a:pt x="19" y="444"/>
                    </a:lnTo>
                    <a:lnTo>
                      <a:pt x="19" y="437"/>
                    </a:lnTo>
                    <a:lnTo>
                      <a:pt x="19" y="396"/>
                    </a:lnTo>
                    <a:lnTo>
                      <a:pt x="19" y="392"/>
                    </a:lnTo>
                    <a:lnTo>
                      <a:pt x="30" y="395"/>
                    </a:lnTo>
                    <a:lnTo>
                      <a:pt x="30" y="400"/>
                    </a:lnTo>
                    <a:lnTo>
                      <a:pt x="30" y="431"/>
                    </a:lnTo>
                    <a:lnTo>
                      <a:pt x="30" y="438"/>
                    </a:lnTo>
                    <a:lnTo>
                      <a:pt x="30" y="452"/>
                    </a:lnTo>
                    <a:lnTo>
                      <a:pt x="30" y="459"/>
                    </a:lnTo>
                    <a:lnTo>
                      <a:pt x="19" y="455"/>
                    </a:lnTo>
                    <a:lnTo>
                      <a:pt x="19" y="449"/>
                    </a:lnTo>
                    <a:close/>
                    <a:moveTo>
                      <a:pt x="57" y="486"/>
                    </a:moveTo>
                    <a:lnTo>
                      <a:pt x="38" y="497"/>
                    </a:lnTo>
                    <a:lnTo>
                      <a:pt x="22" y="491"/>
                    </a:lnTo>
                    <a:lnTo>
                      <a:pt x="42" y="480"/>
                    </a:lnTo>
                    <a:lnTo>
                      <a:pt x="57" y="486"/>
                    </a:lnTo>
                    <a:close/>
                    <a:moveTo>
                      <a:pt x="19" y="570"/>
                    </a:moveTo>
                    <a:lnTo>
                      <a:pt x="19" y="566"/>
                    </a:lnTo>
                    <a:lnTo>
                      <a:pt x="19" y="559"/>
                    </a:lnTo>
                    <a:lnTo>
                      <a:pt x="19" y="517"/>
                    </a:lnTo>
                    <a:lnTo>
                      <a:pt x="19" y="513"/>
                    </a:lnTo>
                    <a:lnTo>
                      <a:pt x="30" y="517"/>
                    </a:lnTo>
                    <a:lnTo>
                      <a:pt x="30" y="521"/>
                    </a:lnTo>
                    <a:lnTo>
                      <a:pt x="30" y="552"/>
                    </a:lnTo>
                    <a:lnTo>
                      <a:pt x="30" y="559"/>
                    </a:lnTo>
                    <a:lnTo>
                      <a:pt x="30" y="574"/>
                    </a:lnTo>
                    <a:lnTo>
                      <a:pt x="30" y="581"/>
                    </a:lnTo>
                    <a:lnTo>
                      <a:pt x="19" y="577"/>
                    </a:lnTo>
                    <a:lnTo>
                      <a:pt x="19" y="570"/>
                    </a:lnTo>
                    <a:close/>
                    <a:moveTo>
                      <a:pt x="42" y="585"/>
                    </a:moveTo>
                    <a:lnTo>
                      <a:pt x="42" y="578"/>
                    </a:lnTo>
                    <a:lnTo>
                      <a:pt x="42" y="552"/>
                    </a:lnTo>
                    <a:lnTo>
                      <a:pt x="42" y="544"/>
                    </a:lnTo>
                    <a:lnTo>
                      <a:pt x="42" y="525"/>
                    </a:lnTo>
                    <a:lnTo>
                      <a:pt x="42" y="521"/>
                    </a:lnTo>
                    <a:lnTo>
                      <a:pt x="67" y="529"/>
                    </a:lnTo>
                    <a:lnTo>
                      <a:pt x="74" y="532"/>
                    </a:lnTo>
                    <a:lnTo>
                      <a:pt x="351" y="627"/>
                    </a:lnTo>
                    <a:lnTo>
                      <a:pt x="709" y="419"/>
                    </a:lnTo>
                    <a:lnTo>
                      <a:pt x="716" y="415"/>
                    </a:lnTo>
                    <a:lnTo>
                      <a:pt x="758" y="391"/>
                    </a:lnTo>
                    <a:lnTo>
                      <a:pt x="758" y="395"/>
                    </a:lnTo>
                    <a:lnTo>
                      <a:pt x="758" y="431"/>
                    </a:lnTo>
                    <a:lnTo>
                      <a:pt x="758" y="438"/>
                    </a:lnTo>
                    <a:lnTo>
                      <a:pt x="758" y="448"/>
                    </a:lnTo>
                    <a:lnTo>
                      <a:pt x="758" y="455"/>
                    </a:lnTo>
                    <a:lnTo>
                      <a:pt x="351" y="691"/>
                    </a:lnTo>
                    <a:lnTo>
                      <a:pt x="42" y="585"/>
                    </a:lnTo>
                    <a:close/>
                    <a:moveTo>
                      <a:pt x="734" y="347"/>
                    </a:moveTo>
                    <a:lnTo>
                      <a:pt x="734" y="347"/>
                    </a:lnTo>
                    <a:lnTo>
                      <a:pt x="729" y="350"/>
                    </a:lnTo>
                    <a:lnTo>
                      <a:pt x="723" y="354"/>
                    </a:lnTo>
                    <a:lnTo>
                      <a:pt x="656" y="393"/>
                    </a:lnTo>
                    <a:lnTo>
                      <a:pt x="649" y="397"/>
                    </a:lnTo>
                    <a:lnTo>
                      <a:pt x="351" y="570"/>
                    </a:lnTo>
                    <a:lnTo>
                      <a:pt x="135" y="495"/>
                    </a:lnTo>
                    <a:lnTo>
                      <a:pt x="127" y="493"/>
                    </a:lnTo>
                    <a:lnTo>
                      <a:pt x="76" y="475"/>
                    </a:lnTo>
                    <a:lnTo>
                      <a:pt x="60" y="469"/>
                    </a:lnTo>
                    <a:lnTo>
                      <a:pt x="54" y="467"/>
                    </a:lnTo>
                    <a:lnTo>
                      <a:pt x="48" y="466"/>
                    </a:lnTo>
                    <a:lnTo>
                      <a:pt x="42" y="463"/>
                    </a:lnTo>
                    <a:lnTo>
                      <a:pt x="42" y="457"/>
                    </a:lnTo>
                    <a:lnTo>
                      <a:pt x="42" y="430"/>
                    </a:lnTo>
                    <a:lnTo>
                      <a:pt x="42" y="423"/>
                    </a:lnTo>
                    <a:lnTo>
                      <a:pt x="42" y="404"/>
                    </a:lnTo>
                    <a:lnTo>
                      <a:pt x="42" y="400"/>
                    </a:lnTo>
                    <a:lnTo>
                      <a:pt x="67" y="408"/>
                    </a:lnTo>
                    <a:lnTo>
                      <a:pt x="75" y="411"/>
                    </a:lnTo>
                    <a:lnTo>
                      <a:pt x="117" y="425"/>
                    </a:lnTo>
                    <a:lnTo>
                      <a:pt x="123" y="427"/>
                    </a:lnTo>
                    <a:lnTo>
                      <a:pt x="129" y="429"/>
                    </a:lnTo>
                    <a:lnTo>
                      <a:pt x="145" y="435"/>
                    </a:lnTo>
                    <a:lnTo>
                      <a:pt x="194" y="452"/>
                    </a:lnTo>
                    <a:lnTo>
                      <a:pt x="202" y="454"/>
                    </a:lnTo>
                    <a:lnTo>
                      <a:pt x="352" y="506"/>
                    </a:lnTo>
                    <a:lnTo>
                      <a:pt x="583" y="372"/>
                    </a:lnTo>
                    <a:lnTo>
                      <a:pt x="589" y="367"/>
                    </a:lnTo>
                    <a:lnTo>
                      <a:pt x="654" y="330"/>
                    </a:lnTo>
                    <a:lnTo>
                      <a:pt x="660" y="327"/>
                    </a:lnTo>
                    <a:lnTo>
                      <a:pt x="665" y="324"/>
                    </a:lnTo>
                    <a:lnTo>
                      <a:pt x="665" y="324"/>
                    </a:lnTo>
                    <a:lnTo>
                      <a:pt x="709" y="298"/>
                    </a:lnTo>
                    <a:lnTo>
                      <a:pt x="716" y="294"/>
                    </a:lnTo>
                    <a:lnTo>
                      <a:pt x="758" y="269"/>
                    </a:lnTo>
                    <a:lnTo>
                      <a:pt x="758" y="274"/>
                    </a:lnTo>
                    <a:lnTo>
                      <a:pt x="758" y="310"/>
                    </a:lnTo>
                    <a:lnTo>
                      <a:pt x="758" y="317"/>
                    </a:lnTo>
                    <a:lnTo>
                      <a:pt x="758" y="326"/>
                    </a:lnTo>
                    <a:lnTo>
                      <a:pt x="758" y="333"/>
                    </a:lnTo>
                    <a:lnTo>
                      <a:pt x="734" y="347"/>
                    </a:lnTo>
                    <a:close/>
                    <a:moveTo>
                      <a:pt x="734" y="226"/>
                    </a:moveTo>
                    <a:lnTo>
                      <a:pt x="726" y="223"/>
                    </a:lnTo>
                    <a:lnTo>
                      <a:pt x="726" y="223"/>
                    </a:lnTo>
                    <a:lnTo>
                      <a:pt x="734" y="226"/>
                    </a:lnTo>
                    <a:lnTo>
                      <a:pt x="729" y="229"/>
                    </a:lnTo>
                    <a:lnTo>
                      <a:pt x="723" y="232"/>
                    </a:lnTo>
                    <a:lnTo>
                      <a:pt x="656" y="271"/>
                    </a:lnTo>
                    <a:lnTo>
                      <a:pt x="649" y="275"/>
                    </a:lnTo>
                    <a:lnTo>
                      <a:pt x="603" y="302"/>
                    </a:lnTo>
                    <a:lnTo>
                      <a:pt x="602" y="302"/>
                    </a:lnTo>
                    <a:lnTo>
                      <a:pt x="597" y="305"/>
                    </a:lnTo>
                    <a:lnTo>
                      <a:pt x="592" y="308"/>
                    </a:lnTo>
                    <a:lnTo>
                      <a:pt x="529" y="345"/>
                    </a:lnTo>
                    <a:lnTo>
                      <a:pt x="522" y="349"/>
                    </a:lnTo>
                    <a:lnTo>
                      <a:pt x="351" y="448"/>
                    </a:lnTo>
                    <a:lnTo>
                      <a:pt x="263" y="418"/>
                    </a:lnTo>
                    <a:lnTo>
                      <a:pt x="255" y="415"/>
                    </a:lnTo>
                    <a:lnTo>
                      <a:pt x="207" y="399"/>
                    </a:lnTo>
                    <a:lnTo>
                      <a:pt x="192" y="393"/>
                    </a:lnTo>
                    <a:lnTo>
                      <a:pt x="186" y="391"/>
                    </a:lnTo>
                    <a:lnTo>
                      <a:pt x="180" y="389"/>
                    </a:lnTo>
                    <a:lnTo>
                      <a:pt x="135" y="374"/>
                    </a:lnTo>
                    <a:lnTo>
                      <a:pt x="127" y="371"/>
                    </a:lnTo>
                    <a:lnTo>
                      <a:pt x="76" y="353"/>
                    </a:lnTo>
                    <a:lnTo>
                      <a:pt x="60" y="348"/>
                    </a:lnTo>
                    <a:lnTo>
                      <a:pt x="54" y="346"/>
                    </a:lnTo>
                    <a:lnTo>
                      <a:pt x="48" y="344"/>
                    </a:lnTo>
                    <a:lnTo>
                      <a:pt x="42" y="342"/>
                    </a:lnTo>
                    <a:lnTo>
                      <a:pt x="42" y="335"/>
                    </a:lnTo>
                    <a:lnTo>
                      <a:pt x="42" y="309"/>
                    </a:lnTo>
                    <a:lnTo>
                      <a:pt x="42" y="302"/>
                    </a:lnTo>
                    <a:lnTo>
                      <a:pt x="42" y="283"/>
                    </a:lnTo>
                    <a:lnTo>
                      <a:pt x="42" y="278"/>
                    </a:lnTo>
                    <a:lnTo>
                      <a:pt x="67" y="287"/>
                    </a:lnTo>
                    <a:lnTo>
                      <a:pt x="74" y="289"/>
                    </a:lnTo>
                    <a:lnTo>
                      <a:pt x="117" y="304"/>
                    </a:lnTo>
                    <a:lnTo>
                      <a:pt x="123" y="306"/>
                    </a:lnTo>
                    <a:lnTo>
                      <a:pt x="129" y="308"/>
                    </a:lnTo>
                    <a:lnTo>
                      <a:pt x="145" y="313"/>
                    </a:lnTo>
                    <a:lnTo>
                      <a:pt x="194" y="330"/>
                    </a:lnTo>
                    <a:lnTo>
                      <a:pt x="202" y="333"/>
                    </a:lnTo>
                    <a:lnTo>
                      <a:pt x="249" y="349"/>
                    </a:lnTo>
                    <a:lnTo>
                      <a:pt x="255" y="351"/>
                    </a:lnTo>
                    <a:lnTo>
                      <a:pt x="261" y="353"/>
                    </a:lnTo>
                    <a:lnTo>
                      <a:pt x="276" y="359"/>
                    </a:lnTo>
                    <a:lnTo>
                      <a:pt x="322" y="374"/>
                    </a:lnTo>
                    <a:lnTo>
                      <a:pt x="329" y="377"/>
                    </a:lnTo>
                    <a:lnTo>
                      <a:pt x="351" y="384"/>
                    </a:lnTo>
                    <a:lnTo>
                      <a:pt x="456" y="324"/>
                    </a:lnTo>
                    <a:lnTo>
                      <a:pt x="463" y="320"/>
                    </a:lnTo>
                    <a:lnTo>
                      <a:pt x="523" y="285"/>
                    </a:lnTo>
                    <a:lnTo>
                      <a:pt x="528" y="282"/>
                    </a:lnTo>
                    <a:lnTo>
                      <a:pt x="533" y="279"/>
                    </a:lnTo>
                    <a:lnTo>
                      <a:pt x="534" y="279"/>
                    </a:lnTo>
                    <a:lnTo>
                      <a:pt x="583" y="250"/>
                    </a:lnTo>
                    <a:lnTo>
                      <a:pt x="589" y="246"/>
                    </a:lnTo>
                    <a:lnTo>
                      <a:pt x="654" y="208"/>
                    </a:lnTo>
                    <a:lnTo>
                      <a:pt x="660" y="205"/>
                    </a:lnTo>
                    <a:lnTo>
                      <a:pt x="665" y="202"/>
                    </a:lnTo>
                    <a:lnTo>
                      <a:pt x="665" y="202"/>
                    </a:lnTo>
                    <a:lnTo>
                      <a:pt x="709" y="177"/>
                    </a:lnTo>
                    <a:lnTo>
                      <a:pt x="716" y="172"/>
                    </a:lnTo>
                    <a:lnTo>
                      <a:pt x="758" y="148"/>
                    </a:lnTo>
                    <a:lnTo>
                      <a:pt x="758" y="152"/>
                    </a:lnTo>
                    <a:lnTo>
                      <a:pt x="758" y="189"/>
                    </a:lnTo>
                    <a:lnTo>
                      <a:pt x="758" y="195"/>
                    </a:lnTo>
                    <a:lnTo>
                      <a:pt x="758" y="205"/>
                    </a:lnTo>
                    <a:lnTo>
                      <a:pt x="758" y="212"/>
                    </a:lnTo>
                    <a:lnTo>
                      <a:pt x="734" y="226"/>
                    </a:lnTo>
                    <a:close/>
                  </a:path>
                </a:pathLst>
              </a:custGeom>
              <a:solidFill>
                <a:schemeClr val="bg1"/>
              </a:solidFill>
              <a:ln w="9525">
                <a:noFill/>
                <a:round/>
                <a:headEnd/>
                <a:tailEnd/>
              </a:ln>
            </p:spPr>
            <p:txBody>
              <a:bodyPr vert="horz" wrap="square" lIns="128563" tIns="64282" rIns="128563" bIns="64282"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en-US" sz="2800">
                  <a:latin typeface="思源黑体 CN Medium" panose="020B0600000000000000" pitchFamily="34" charset="-122"/>
                  <a:ea typeface="思源黑体 CN Medium" panose="020B0600000000000000" pitchFamily="34" charset="-122"/>
                  <a:cs typeface="+mn-ea"/>
                  <a:sym typeface="+mn-lt"/>
                </a:endParaRPr>
              </a:p>
            </p:txBody>
          </p:sp>
        </p:grpSp>
        <p:sp>
          <p:nvSpPr>
            <p:cNvPr id="28" name="文本框 35">
              <a:extLst>
                <a:ext uri="{FF2B5EF4-FFF2-40B4-BE49-F238E27FC236}">
                  <a16:creationId xmlns:a16="http://schemas.microsoft.com/office/drawing/2014/main" id="{0A2CDEDE-BD8D-4FED-B781-CF951158DA2E}"/>
                </a:ext>
              </a:extLst>
            </p:cNvPr>
            <p:cNvSpPr txBox="1"/>
            <p:nvPr/>
          </p:nvSpPr>
          <p:spPr>
            <a:xfrm>
              <a:off x="2285037" y="1947892"/>
              <a:ext cx="1068165" cy="5232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Medium" panose="020B0600000000000000" pitchFamily="34" charset="-122"/>
                  <a:cs typeface="+mn-ea"/>
                  <a:sym typeface="+mn-lt"/>
                </a:rPr>
                <a:t>01.</a:t>
              </a:r>
              <a:endPar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Medium" panose="020B0600000000000000" pitchFamily="34" charset="-122"/>
                <a:cs typeface="+mn-ea"/>
                <a:sym typeface="+mn-lt"/>
              </a:endParaRPr>
            </a:p>
          </p:txBody>
        </p:sp>
        <p:sp>
          <p:nvSpPr>
            <p:cNvPr id="35" name="文本框 34">
              <a:extLst>
                <a:ext uri="{FF2B5EF4-FFF2-40B4-BE49-F238E27FC236}">
                  <a16:creationId xmlns:a16="http://schemas.microsoft.com/office/drawing/2014/main" id="{A13283FF-A3CD-42F3-9CDE-994E1794EF28}"/>
                </a:ext>
              </a:extLst>
            </p:cNvPr>
            <p:cNvSpPr txBox="1"/>
            <p:nvPr/>
          </p:nvSpPr>
          <p:spPr>
            <a:xfrm>
              <a:off x="1699719" y="4841049"/>
              <a:ext cx="2238818" cy="430887"/>
            </a:xfrm>
            <a:prstGeom prst="rect">
              <a:avLst/>
            </a:prstGeom>
            <a:noFill/>
            <a:ln>
              <a:noFill/>
            </a:ln>
            <a:effectLst/>
          </p:spPr>
          <p:txBody>
            <a:bodyPr vert="horz" wrap="none" lIns="0" tIns="0" rIns="0" bIns="0" numCol="1" anchor="ctr" anchorCtr="0" compatLnSpc="1">
              <a:prstTxWarp prst="textNoShape">
                <a:avLst/>
              </a:prstTxWarp>
              <a:spAutoFit/>
            </a:bodyPr>
            <a:lstStyle>
              <a:defPPr>
                <a:defRPr lang="zh-CN"/>
              </a:defPPr>
              <a:lvl1pPr eaLnBrk="0" fontAlgn="base" hangingPunct="0">
                <a:spcBef>
                  <a:spcPct val="0"/>
                </a:spcBef>
                <a:spcAft>
                  <a:spcPct val="0"/>
                </a:spcAft>
                <a:defRPr sz="2800">
                  <a:solidFill>
                    <a:srgbClr val="182F54"/>
                  </a:solidFill>
                  <a:latin typeface="思源黑体 CN Medium" panose="020B0600000000000000" pitchFamily="34" charset="-122"/>
                  <a:ea typeface="思源黑体 CN Medium" panose="020B0600000000000000" pitchFamily="34" charset="-122"/>
                </a:defRPr>
              </a:lvl1pPr>
            </a:lstStyle>
            <a:p>
              <a:pPr algn="ctr"/>
              <a:r>
                <a:rPr lang="en-US" altLang="zh-CN" dirty="0">
                  <a:solidFill>
                    <a:srgbClr val="032854"/>
                  </a:solidFill>
                  <a:sym typeface="+mn-lt"/>
                </a:rPr>
                <a:t>CV</a:t>
              </a:r>
              <a:r>
                <a:rPr lang="zh-CN" altLang="en-US" dirty="0">
                  <a:solidFill>
                    <a:srgbClr val="032854"/>
                  </a:solidFill>
                  <a:sym typeface="+mn-lt"/>
                </a:rPr>
                <a:t>的主要任务</a:t>
              </a:r>
            </a:p>
          </p:txBody>
        </p:sp>
      </p:grpSp>
      <p:grpSp>
        <p:nvGrpSpPr>
          <p:cNvPr id="54" name="组合 53">
            <a:extLst>
              <a:ext uri="{FF2B5EF4-FFF2-40B4-BE49-F238E27FC236}">
                <a16:creationId xmlns:a16="http://schemas.microsoft.com/office/drawing/2014/main" id="{B30EE170-33E9-4B3F-ABDB-16C329C74387}"/>
              </a:ext>
            </a:extLst>
          </p:cNvPr>
          <p:cNvGrpSpPr/>
          <p:nvPr/>
        </p:nvGrpSpPr>
        <p:grpSpPr>
          <a:xfrm>
            <a:off x="5770339" y="1896130"/>
            <a:ext cx="1436291" cy="3323225"/>
            <a:chOff x="4222734" y="1947892"/>
            <a:chExt cx="1436291" cy="3323225"/>
          </a:xfrm>
        </p:grpSpPr>
        <p:grpSp>
          <p:nvGrpSpPr>
            <p:cNvPr id="19" name="组合 18">
              <a:extLst>
                <a:ext uri="{FF2B5EF4-FFF2-40B4-BE49-F238E27FC236}">
                  <a16:creationId xmlns:a16="http://schemas.microsoft.com/office/drawing/2014/main" id="{97CE5386-BE4B-4762-8A1E-D25D46DFB0A7}"/>
                </a:ext>
              </a:extLst>
            </p:cNvPr>
            <p:cNvGrpSpPr/>
            <p:nvPr/>
          </p:nvGrpSpPr>
          <p:grpSpPr>
            <a:xfrm>
              <a:off x="4303939" y="2822347"/>
              <a:ext cx="1231635" cy="1692052"/>
              <a:chOff x="9615535" y="2697286"/>
              <a:chExt cx="957914" cy="1316007"/>
            </a:xfrm>
          </p:grpSpPr>
          <p:grpSp>
            <p:nvGrpSpPr>
              <p:cNvPr id="21" name="组合 20">
                <a:extLst>
                  <a:ext uri="{FF2B5EF4-FFF2-40B4-BE49-F238E27FC236}">
                    <a16:creationId xmlns:a16="http://schemas.microsoft.com/office/drawing/2014/main" id="{DD0450E0-74F1-4506-A879-FCD593BB7090}"/>
                  </a:ext>
                </a:extLst>
              </p:cNvPr>
              <p:cNvGrpSpPr/>
              <p:nvPr/>
            </p:nvGrpSpPr>
            <p:grpSpPr>
              <a:xfrm>
                <a:off x="9615535" y="2697286"/>
                <a:ext cx="957914" cy="1316007"/>
                <a:chOff x="1828829" y="2101332"/>
                <a:chExt cx="957914" cy="1316007"/>
              </a:xfrm>
            </p:grpSpPr>
            <p:sp>
              <p:nvSpPr>
                <p:cNvPr id="23" name="椭圆 22">
                  <a:extLst>
                    <a:ext uri="{FF2B5EF4-FFF2-40B4-BE49-F238E27FC236}">
                      <a16:creationId xmlns:a16="http://schemas.microsoft.com/office/drawing/2014/main" id="{13345876-7F0E-49CB-8995-E354FCA7176B}"/>
                    </a:ext>
                  </a:extLst>
                </p:cNvPr>
                <p:cNvSpPr/>
                <p:nvPr/>
              </p:nvSpPr>
              <p:spPr>
                <a:xfrm>
                  <a:off x="1828829" y="2101332"/>
                  <a:ext cx="957914" cy="957914"/>
                </a:xfrm>
                <a:prstGeom prst="ellipse">
                  <a:avLst/>
                </a:prstGeom>
                <a:solidFill>
                  <a:schemeClr val="accent2"/>
                </a:solidFill>
                <a:ln>
                  <a:noFill/>
                </a:ln>
                <a:effectLst>
                  <a:outerShdw blurRad="190500" sx="90000" sy="90000" algn="ctr"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800">
                    <a:latin typeface="思源黑体 CN Medium" panose="020B0600000000000000" pitchFamily="34" charset="-122"/>
                    <a:ea typeface="思源黑体 CN Medium" panose="020B0600000000000000" pitchFamily="34" charset="-122"/>
                    <a:cs typeface="+mn-ea"/>
                    <a:sym typeface="+mn-lt"/>
                  </a:endParaRPr>
                </a:p>
              </p:txBody>
            </p:sp>
            <p:sp>
              <p:nvSpPr>
                <p:cNvPr id="24" name="椭圆 23">
                  <a:extLst>
                    <a:ext uri="{FF2B5EF4-FFF2-40B4-BE49-F238E27FC236}">
                      <a16:creationId xmlns:a16="http://schemas.microsoft.com/office/drawing/2014/main" id="{AB3F03AC-62F6-4AB0-8FD2-23AA8A1CF6A4}"/>
                    </a:ext>
                  </a:extLst>
                </p:cNvPr>
                <p:cNvSpPr/>
                <p:nvPr/>
              </p:nvSpPr>
              <p:spPr>
                <a:xfrm>
                  <a:off x="2188381" y="3178531"/>
                  <a:ext cx="238808" cy="238808"/>
                </a:xfrm>
                <a:prstGeom prst="ellipse">
                  <a:avLst/>
                </a:prstGeom>
                <a:solidFill>
                  <a:schemeClr val="accent1"/>
                </a:solidFill>
                <a:ln>
                  <a:noFill/>
                </a:ln>
                <a:effectLst>
                  <a:outerShdw blurRad="190500" sx="90000" sy="90000" algn="ctr"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800" dirty="0">
                    <a:latin typeface="思源黑体 CN Medium" panose="020B0600000000000000" pitchFamily="34" charset="-122"/>
                    <a:ea typeface="思源黑体 CN Medium" panose="020B0600000000000000" pitchFamily="34" charset="-122"/>
                    <a:cs typeface="+mn-ea"/>
                    <a:sym typeface="+mn-lt"/>
                  </a:endParaRPr>
                </a:p>
              </p:txBody>
            </p:sp>
            <p:sp>
              <p:nvSpPr>
                <p:cNvPr id="25" name="椭圆 24">
                  <a:extLst>
                    <a:ext uri="{FF2B5EF4-FFF2-40B4-BE49-F238E27FC236}">
                      <a16:creationId xmlns:a16="http://schemas.microsoft.com/office/drawing/2014/main" id="{7F04C2D3-69FC-46FF-94DA-3DB248D0A269}"/>
                    </a:ext>
                  </a:extLst>
                </p:cNvPr>
                <p:cNvSpPr/>
                <p:nvPr/>
              </p:nvSpPr>
              <p:spPr>
                <a:xfrm>
                  <a:off x="1843299" y="2122115"/>
                  <a:ext cx="928973" cy="928973"/>
                </a:xfrm>
                <a:prstGeom prst="ellipse">
                  <a:avLst/>
                </a:prstGeom>
                <a:noFill/>
                <a:ln w="63500">
                  <a:solidFill>
                    <a:schemeClr val="accent1"/>
                  </a:solidFill>
                </a:ln>
                <a:effectLst>
                  <a:outerShdw blurRad="190500" sx="90000" sy="90000" algn="ctr"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800" dirty="0">
                    <a:latin typeface="思源黑体 CN Medium" panose="020B0600000000000000" pitchFamily="34" charset="-122"/>
                    <a:ea typeface="思源黑体 CN Medium" panose="020B0600000000000000" pitchFamily="34" charset="-122"/>
                    <a:cs typeface="+mn-ea"/>
                    <a:sym typeface="+mn-lt"/>
                  </a:endParaRPr>
                </a:p>
              </p:txBody>
            </p:sp>
          </p:grpSp>
          <p:sp>
            <p:nvSpPr>
              <p:cNvPr id="22" name="Freeform 130">
                <a:extLst>
                  <a:ext uri="{FF2B5EF4-FFF2-40B4-BE49-F238E27FC236}">
                    <a16:creationId xmlns:a16="http://schemas.microsoft.com/office/drawing/2014/main" id="{989579AD-39D4-427F-8DE9-9C8D42A36AE4}"/>
                  </a:ext>
                </a:extLst>
              </p:cNvPr>
              <p:cNvSpPr>
                <a:spLocks noEditPoints="1"/>
              </p:cNvSpPr>
              <p:nvPr/>
            </p:nvSpPr>
            <p:spPr bwMode="auto">
              <a:xfrm>
                <a:off x="9949744" y="3037092"/>
                <a:ext cx="289494" cy="278301"/>
              </a:xfrm>
              <a:custGeom>
                <a:avLst/>
                <a:gdLst>
                  <a:gd name="T0" fmla="*/ 5605 w 5814"/>
                  <a:gd name="T1" fmla="*/ 2151 h 5598"/>
                  <a:gd name="T2" fmla="*/ 415 w 5814"/>
                  <a:gd name="T3" fmla="*/ 62 h 5598"/>
                  <a:gd name="T4" fmla="*/ 136 w 5814"/>
                  <a:gd name="T5" fmla="*/ 200 h 5598"/>
                  <a:gd name="T6" fmla="*/ 86 w 5814"/>
                  <a:gd name="T7" fmla="*/ 470 h 5598"/>
                  <a:gd name="T8" fmla="*/ 91 w 5814"/>
                  <a:gd name="T9" fmla="*/ 475 h 5598"/>
                  <a:gd name="T10" fmla="*/ 410 w 5814"/>
                  <a:gd name="T11" fmla="*/ 1188 h 5598"/>
                  <a:gd name="T12" fmla="*/ 722 w 5814"/>
                  <a:gd name="T13" fmla="*/ 1831 h 5598"/>
                  <a:gd name="T14" fmla="*/ 1893 w 5814"/>
                  <a:gd name="T15" fmla="*/ 5251 h 5598"/>
                  <a:gd name="T16" fmla="*/ 2257 w 5814"/>
                  <a:gd name="T17" fmla="*/ 5347 h 5598"/>
                  <a:gd name="T18" fmla="*/ 2931 w 5814"/>
                  <a:gd name="T19" fmla="*/ 4665 h 5598"/>
                  <a:gd name="T20" fmla="*/ 3786 w 5814"/>
                  <a:gd name="T21" fmla="*/ 5293 h 5598"/>
                  <a:gd name="T22" fmla="*/ 3876 w 5814"/>
                  <a:gd name="T23" fmla="*/ 5432 h 5598"/>
                  <a:gd name="T24" fmla="*/ 4247 w 5814"/>
                  <a:gd name="T25" fmla="*/ 5432 h 5598"/>
                  <a:gd name="T26" fmla="*/ 4576 w 5814"/>
                  <a:gd name="T27" fmla="*/ 3265 h 5598"/>
                  <a:gd name="T28" fmla="*/ 5656 w 5814"/>
                  <a:gd name="T29" fmla="*/ 2545 h 5598"/>
                  <a:gd name="T30" fmla="*/ 5605 w 5814"/>
                  <a:gd name="T31" fmla="*/ 2151 h 5598"/>
                  <a:gd name="T32" fmla="*/ 4145 w 5814"/>
                  <a:gd name="T33" fmla="*/ 4175 h 5598"/>
                  <a:gd name="T34" fmla="*/ 3988 w 5814"/>
                  <a:gd name="T35" fmla="*/ 4868 h 5598"/>
                  <a:gd name="T36" fmla="*/ 3545 w 5814"/>
                  <a:gd name="T37" fmla="*/ 4114 h 5598"/>
                  <a:gd name="T38" fmla="*/ 3631 w 5814"/>
                  <a:gd name="T39" fmla="*/ 4039 h 5598"/>
                  <a:gd name="T40" fmla="*/ 3631 w 5814"/>
                  <a:gd name="T41" fmla="*/ 3723 h 5598"/>
                  <a:gd name="T42" fmla="*/ 1052 w 5814"/>
                  <a:gd name="T43" fmla="*/ 997 h 5598"/>
                  <a:gd name="T44" fmla="*/ 2027 w 5814"/>
                  <a:gd name="T45" fmla="*/ 1616 h 5598"/>
                  <a:gd name="T46" fmla="*/ 4030 w 5814"/>
                  <a:gd name="T47" fmla="*/ 3192 h 5598"/>
                  <a:gd name="T48" fmla="*/ 4183 w 5814"/>
                  <a:gd name="T49" fmla="*/ 3252 h 5598"/>
                  <a:gd name="T50" fmla="*/ 4145 w 5814"/>
                  <a:gd name="T51" fmla="*/ 4175 h 5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814" h="5598">
                    <a:moveTo>
                      <a:pt x="5605" y="2151"/>
                    </a:moveTo>
                    <a:cubicBezTo>
                      <a:pt x="3810" y="1594"/>
                      <a:pt x="2113" y="862"/>
                      <a:pt x="415" y="62"/>
                    </a:cubicBezTo>
                    <a:cubicBezTo>
                      <a:pt x="281" y="0"/>
                      <a:pt x="160" y="92"/>
                      <a:pt x="136" y="200"/>
                    </a:cubicBezTo>
                    <a:cubicBezTo>
                      <a:pt x="45" y="245"/>
                      <a:pt x="0" y="368"/>
                      <a:pt x="86" y="470"/>
                    </a:cubicBezTo>
                    <a:cubicBezTo>
                      <a:pt x="88" y="472"/>
                      <a:pt x="89" y="473"/>
                      <a:pt x="91" y="475"/>
                    </a:cubicBezTo>
                    <a:cubicBezTo>
                      <a:pt x="109" y="703"/>
                      <a:pt x="331" y="1028"/>
                      <a:pt x="410" y="1188"/>
                    </a:cubicBezTo>
                    <a:cubicBezTo>
                      <a:pt x="514" y="1397"/>
                      <a:pt x="613" y="1617"/>
                      <a:pt x="722" y="1831"/>
                    </a:cubicBezTo>
                    <a:cubicBezTo>
                      <a:pt x="1109" y="2972"/>
                      <a:pt x="1511" y="4108"/>
                      <a:pt x="1893" y="5251"/>
                    </a:cubicBezTo>
                    <a:cubicBezTo>
                      <a:pt x="1942" y="5396"/>
                      <a:pt x="2142" y="5476"/>
                      <a:pt x="2257" y="5347"/>
                    </a:cubicBezTo>
                    <a:cubicBezTo>
                      <a:pt x="2471" y="5104"/>
                      <a:pt x="2698" y="4882"/>
                      <a:pt x="2931" y="4665"/>
                    </a:cubicBezTo>
                    <a:cubicBezTo>
                      <a:pt x="3191" y="4896"/>
                      <a:pt x="3477" y="5124"/>
                      <a:pt x="3786" y="5293"/>
                    </a:cubicBezTo>
                    <a:cubicBezTo>
                      <a:pt x="3818" y="5339"/>
                      <a:pt x="3842" y="5387"/>
                      <a:pt x="3876" y="5432"/>
                    </a:cubicBezTo>
                    <a:cubicBezTo>
                      <a:pt x="3960" y="5543"/>
                      <a:pt x="4176" y="5598"/>
                      <a:pt x="4247" y="5432"/>
                    </a:cubicBezTo>
                    <a:cubicBezTo>
                      <a:pt x="4506" y="4823"/>
                      <a:pt x="4762" y="3943"/>
                      <a:pt x="4576" y="3265"/>
                    </a:cubicBezTo>
                    <a:cubicBezTo>
                      <a:pt x="4947" y="3166"/>
                      <a:pt x="5272" y="2791"/>
                      <a:pt x="5656" y="2545"/>
                    </a:cubicBezTo>
                    <a:cubicBezTo>
                      <a:pt x="5814" y="2444"/>
                      <a:pt x="5785" y="2207"/>
                      <a:pt x="5605" y="2151"/>
                    </a:cubicBezTo>
                    <a:close/>
                    <a:moveTo>
                      <a:pt x="4145" y="4175"/>
                    </a:moveTo>
                    <a:cubicBezTo>
                      <a:pt x="4115" y="4412"/>
                      <a:pt x="4057" y="4641"/>
                      <a:pt x="3988" y="4868"/>
                    </a:cubicBezTo>
                    <a:cubicBezTo>
                      <a:pt x="3823" y="4627"/>
                      <a:pt x="3679" y="4374"/>
                      <a:pt x="3545" y="4114"/>
                    </a:cubicBezTo>
                    <a:cubicBezTo>
                      <a:pt x="3575" y="4089"/>
                      <a:pt x="3601" y="4063"/>
                      <a:pt x="3631" y="4039"/>
                    </a:cubicBezTo>
                    <a:cubicBezTo>
                      <a:pt x="3726" y="3962"/>
                      <a:pt x="3708" y="3802"/>
                      <a:pt x="3631" y="3723"/>
                    </a:cubicBezTo>
                    <a:cubicBezTo>
                      <a:pt x="2759" y="2826"/>
                      <a:pt x="1908" y="1909"/>
                      <a:pt x="1052" y="997"/>
                    </a:cubicBezTo>
                    <a:cubicBezTo>
                      <a:pt x="1384" y="1191"/>
                      <a:pt x="1709" y="1396"/>
                      <a:pt x="2027" y="1616"/>
                    </a:cubicBezTo>
                    <a:cubicBezTo>
                      <a:pt x="2705" y="2085"/>
                      <a:pt x="3318" y="2793"/>
                      <a:pt x="4030" y="3192"/>
                    </a:cubicBezTo>
                    <a:cubicBezTo>
                      <a:pt x="4083" y="3222"/>
                      <a:pt x="4132" y="3235"/>
                      <a:pt x="4183" y="3252"/>
                    </a:cubicBezTo>
                    <a:cubicBezTo>
                      <a:pt x="4153" y="3558"/>
                      <a:pt x="4183" y="3867"/>
                      <a:pt x="4145" y="4175"/>
                    </a:cubicBezTo>
                    <a:close/>
                  </a:path>
                </a:pathLst>
              </a:custGeom>
              <a:solidFill>
                <a:schemeClr val="bg1"/>
              </a:solidFill>
              <a:ln w="9525">
                <a:noFill/>
                <a:round/>
                <a:headEnd/>
                <a:tailEnd/>
              </a:ln>
            </p:spPr>
            <p:txBody>
              <a:bodyPr vert="horz" wrap="square" lIns="128563" tIns="64282" rIns="128563" bIns="64282"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en-US" sz="2800">
                  <a:latin typeface="思源黑体 CN Medium" panose="020B0600000000000000" pitchFamily="34" charset="-122"/>
                  <a:ea typeface="思源黑体 CN Medium" panose="020B0600000000000000" pitchFamily="34" charset="-122"/>
                  <a:cs typeface="+mn-ea"/>
                  <a:sym typeface="+mn-lt"/>
                </a:endParaRPr>
              </a:p>
            </p:txBody>
          </p:sp>
        </p:grpSp>
        <p:sp>
          <p:nvSpPr>
            <p:cNvPr id="20" name="文本框 27">
              <a:extLst>
                <a:ext uri="{FF2B5EF4-FFF2-40B4-BE49-F238E27FC236}">
                  <a16:creationId xmlns:a16="http://schemas.microsoft.com/office/drawing/2014/main" id="{622CE5C8-1F40-4856-B5FA-7BF83A33B1F4}"/>
                </a:ext>
              </a:extLst>
            </p:cNvPr>
            <p:cNvSpPr txBox="1"/>
            <p:nvPr/>
          </p:nvSpPr>
          <p:spPr>
            <a:xfrm>
              <a:off x="4385674" y="1947892"/>
              <a:ext cx="1068165" cy="5232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Medium" panose="020B0600000000000000" pitchFamily="34" charset="-122"/>
                  <a:cs typeface="+mn-ea"/>
                  <a:sym typeface="+mn-lt"/>
                </a:rPr>
                <a:t>02.</a:t>
              </a:r>
              <a:endPar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Medium" panose="020B0600000000000000" pitchFamily="34" charset="-122"/>
                <a:cs typeface="+mn-ea"/>
                <a:sym typeface="+mn-lt"/>
              </a:endParaRPr>
            </a:p>
          </p:txBody>
        </p:sp>
        <p:sp>
          <p:nvSpPr>
            <p:cNvPr id="38" name="文本框 37">
              <a:extLst>
                <a:ext uri="{FF2B5EF4-FFF2-40B4-BE49-F238E27FC236}">
                  <a16:creationId xmlns:a16="http://schemas.microsoft.com/office/drawing/2014/main" id="{9BD36827-262D-4A58-8141-1A1F109BAE58}"/>
                </a:ext>
              </a:extLst>
            </p:cNvPr>
            <p:cNvSpPr txBox="1"/>
            <p:nvPr/>
          </p:nvSpPr>
          <p:spPr>
            <a:xfrm>
              <a:off x="4222734" y="4840230"/>
              <a:ext cx="1436291" cy="430887"/>
            </a:xfrm>
            <a:prstGeom prst="rect">
              <a:avLst/>
            </a:prstGeom>
            <a:noFill/>
            <a:ln>
              <a:noFill/>
            </a:ln>
            <a:effectLst/>
          </p:spPr>
          <p:txBody>
            <a:bodyPr vert="horz" wrap="none" lIns="0" tIns="0" rIns="0" bIns="0" numCol="1" anchor="ctr" anchorCtr="0" compatLnSpc="1">
              <a:prstTxWarp prst="textNoShape">
                <a:avLst/>
              </a:prstTxWarp>
              <a:spAutoFit/>
            </a:bodyPr>
            <a:lstStyle>
              <a:defPPr>
                <a:defRPr lang="zh-CN"/>
              </a:defPPr>
              <a:lvl1pPr eaLnBrk="0" fontAlgn="base" hangingPunct="0">
                <a:spcBef>
                  <a:spcPct val="0"/>
                </a:spcBef>
                <a:spcAft>
                  <a:spcPct val="0"/>
                </a:spcAft>
                <a:defRPr sz="2800">
                  <a:solidFill>
                    <a:srgbClr val="182F54"/>
                  </a:solidFill>
                  <a:latin typeface="思源黑体 CN Medium" panose="020B0600000000000000" pitchFamily="34" charset="-122"/>
                  <a:ea typeface="思源黑体 CN Medium" panose="020B0600000000000000" pitchFamily="34" charset="-122"/>
                </a:defRPr>
              </a:lvl1pPr>
            </a:lstStyle>
            <a:p>
              <a:pPr algn="ctr"/>
              <a:r>
                <a:rPr lang="zh-CN" altLang="en-US" dirty="0">
                  <a:solidFill>
                    <a:srgbClr val="032854"/>
                  </a:solidFill>
                  <a:sym typeface="+mn-lt"/>
                </a:rPr>
                <a:t>目标检测</a:t>
              </a:r>
            </a:p>
          </p:txBody>
        </p:sp>
      </p:grpSp>
      <p:grpSp>
        <p:nvGrpSpPr>
          <p:cNvPr id="46" name="组合 45">
            <a:extLst>
              <a:ext uri="{FF2B5EF4-FFF2-40B4-BE49-F238E27FC236}">
                <a16:creationId xmlns:a16="http://schemas.microsoft.com/office/drawing/2014/main" id="{91273063-6050-4646-8261-91FB4E0B7ADF}"/>
              </a:ext>
            </a:extLst>
          </p:cNvPr>
          <p:cNvGrpSpPr/>
          <p:nvPr/>
        </p:nvGrpSpPr>
        <p:grpSpPr>
          <a:xfrm>
            <a:off x="4670993" y="635573"/>
            <a:ext cx="2850015" cy="707886"/>
            <a:chOff x="687080" y="480932"/>
            <a:chExt cx="3765495" cy="643533"/>
          </a:xfrm>
        </p:grpSpPr>
        <p:grpSp>
          <p:nvGrpSpPr>
            <p:cNvPr id="47" name="组合 46">
              <a:extLst>
                <a:ext uri="{FF2B5EF4-FFF2-40B4-BE49-F238E27FC236}">
                  <a16:creationId xmlns:a16="http://schemas.microsoft.com/office/drawing/2014/main" id="{6EC0D08B-98D1-43AD-92D5-3A7B7CA65ADA}"/>
                </a:ext>
              </a:extLst>
            </p:cNvPr>
            <p:cNvGrpSpPr/>
            <p:nvPr/>
          </p:nvGrpSpPr>
          <p:grpSpPr>
            <a:xfrm>
              <a:off x="687080" y="521587"/>
              <a:ext cx="3765495" cy="553480"/>
              <a:chOff x="4704284" y="2978391"/>
              <a:chExt cx="2939477" cy="553480"/>
            </a:xfrm>
            <a:effectLst>
              <a:outerShdw blurRad="203200" dist="38100" dir="2700000" sx="102000" sy="102000" algn="tl" rotWithShape="0">
                <a:prstClr val="black">
                  <a:alpha val="32000"/>
                </a:prstClr>
              </a:outerShdw>
            </a:effectLst>
          </p:grpSpPr>
          <p:sp>
            <p:nvSpPr>
              <p:cNvPr id="49" name="六边形 48">
                <a:extLst>
                  <a:ext uri="{FF2B5EF4-FFF2-40B4-BE49-F238E27FC236}">
                    <a16:creationId xmlns:a16="http://schemas.microsoft.com/office/drawing/2014/main" id="{08BCB6B0-3509-4980-A6E5-0A3A06D2518B}"/>
                  </a:ext>
                </a:extLst>
              </p:cNvPr>
              <p:cNvSpPr/>
              <p:nvPr/>
            </p:nvSpPr>
            <p:spPr>
              <a:xfrm>
                <a:off x="4704284" y="2978391"/>
                <a:ext cx="2939477" cy="553480"/>
              </a:xfrm>
              <a:prstGeom prst="hexagon">
                <a:avLst>
                  <a:gd name="adj" fmla="val 27581"/>
                  <a:gd name="vf" fmla="val 115470"/>
                </a:avLst>
              </a:prstGeom>
              <a:solidFill>
                <a:srgbClr val="3263B1"/>
              </a:solidFill>
              <a:ln w="28575">
                <a:solidFill>
                  <a:srgbClr val="EDFF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0" name="组合 49">
                <a:extLst>
                  <a:ext uri="{FF2B5EF4-FFF2-40B4-BE49-F238E27FC236}">
                    <a16:creationId xmlns:a16="http://schemas.microsoft.com/office/drawing/2014/main" id="{D202CECF-57DC-43D9-B2BA-9B839EC218CF}"/>
                  </a:ext>
                </a:extLst>
              </p:cNvPr>
              <p:cNvGrpSpPr/>
              <p:nvPr/>
            </p:nvGrpSpPr>
            <p:grpSpPr>
              <a:xfrm>
                <a:off x="4888360" y="3118867"/>
                <a:ext cx="2585329" cy="272528"/>
                <a:chOff x="5478910" y="3118867"/>
                <a:chExt cx="2585329" cy="272528"/>
              </a:xfrm>
            </p:grpSpPr>
            <p:sp>
              <p:nvSpPr>
                <p:cNvPr id="51" name="箭头: V 形 50">
                  <a:extLst>
                    <a:ext uri="{FF2B5EF4-FFF2-40B4-BE49-F238E27FC236}">
                      <a16:creationId xmlns:a16="http://schemas.microsoft.com/office/drawing/2014/main" id="{F6FAF082-C1E2-4BD9-B6B8-1027069A0555}"/>
                    </a:ext>
                  </a:extLst>
                </p:cNvPr>
                <p:cNvSpPr/>
                <p:nvPr/>
              </p:nvSpPr>
              <p:spPr>
                <a:xfrm flipH="1">
                  <a:off x="5478910" y="3118867"/>
                  <a:ext cx="116390" cy="272528"/>
                </a:xfrm>
                <a:prstGeom prst="chevron">
                  <a:avLst>
                    <a:gd name="adj" fmla="val 79398"/>
                  </a:avLst>
                </a:prstGeom>
                <a:solidFill>
                  <a:schemeClr val="bg1"/>
                </a:solidFill>
                <a:ln>
                  <a:solidFill>
                    <a:srgbClr val="EDFF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2" name="箭头: V 形 51">
                  <a:extLst>
                    <a:ext uri="{FF2B5EF4-FFF2-40B4-BE49-F238E27FC236}">
                      <a16:creationId xmlns:a16="http://schemas.microsoft.com/office/drawing/2014/main" id="{086510A7-3D12-4D14-9C50-21E3B9FF1D5E}"/>
                    </a:ext>
                  </a:extLst>
                </p:cNvPr>
                <p:cNvSpPr/>
                <p:nvPr/>
              </p:nvSpPr>
              <p:spPr>
                <a:xfrm>
                  <a:off x="7924289" y="3118867"/>
                  <a:ext cx="139950" cy="272528"/>
                </a:xfrm>
                <a:prstGeom prst="chevron">
                  <a:avLst>
                    <a:gd name="adj" fmla="val 79398"/>
                  </a:avLst>
                </a:prstGeom>
                <a:solidFill>
                  <a:schemeClr val="bg1"/>
                </a:solidFill>
                <a:ln>
                  <a:solidFill>
                    <a:srgbClr val="EDFF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pSp>
        <p:sp>
          <p:nvSpPr>
            <p:cNvPr id="48" name="矩形 47">
              <a:extLst>
                <a:ext uri="{FF2B5EF4-FFF2-40B4-BE49-F238E27FC236}">
                  <a16:creationId xmlns:a16="http://schemas.microsoft.com/office/drawing/2014/main" id="{353FABBB-A3CA-4E4F-9CEC-FD57177ACC02}"/>
                </a:ext>
              </a:extLst>
            </p:cNvPr>
            <p:cNvSpPr/>
            <p:nvPr/>
          </p:nvSpPr>
          <p:spPr>
            <a:xfrm>
              <a:off x="1324475" y="480932"/>
              <a:ext cx="2528827" cy="643533"/>
            </a:xfrm>
            <a:prstGeom prst="rect">
              <a:avLst/>
            </a:prstGeom>
          </p:spPr>
          <p:txBody>
            <a:bodyPr vert="horz" wrap="square" lIns="91440" tIns="45720" rIns="91440" bIns="45720" rtlCol="0" anchor="ctr">
              <a:spAutoFit/>
            </a:bodyPr>
            <a:lstStyle/>
            <a:p>
              <a:pPr algn="ctr">
                <a:spcBef>
                  <a:spcPct val="0"/>
                </a:spcBef>
              </a:pPr>
              <a:r>
                <a:rPr lang="zh-CN" altLang="en-US" sz="4000" b="1" dirty="0">
                  <a:solidFill>
                    <a:schemeClr val="bg1"/>
                  </a:solidFill>
                  <a:effectLst>
                    <a:outerShdw blurRad="38100" dist="38100" dir="2700000" algn="tl">
                      <a:srgbClr val="000000">
                        <a:alpha val="43137"/>
                      </a:srgbClr>
                    </a:outerShdw>
                  </a:effectLst>
                  <a:latin typeface="思源黑体 CN Medium" panose="020B0600000000000000" pitchFamily="34" charset="-122"/>
                  <a:ea typeface="思源黑体 CN Medium" panose="020B0600000000000000" pitchFamily="34" charset="-122"/>
                  <a:cs typeface="Aharoni" panose="02010803020104030203" pitchFamily="2" charset="-79"/>
                </a:rPr>
                <a:t>目 录</a:t>
              </a:r>
            </a:p>
          </p:txBody>
        </p:sp>
      </p:grpSp>
      <p:grpSp>
        <p:nvGrpSpPr>
          <p:cNvPr id="34" name="组合 33">
            <a:extLst>
              <a:ext uri="{FF2B5EF4-FFF2-40B4-BE49-F238E27FC236}">
                <a16:creationId xmlns:a16="http://schemas.microsoft.com/office/drawing/2014/main" id="{8F7B3FBA-B5D8-423D-ACF3-7FB1818BE180}"/>
              </a:ext>
            </a:extLst>
          </p:cNvPr>
          <p:cNvGrpSpPr/>
          <p:nvPr/>
        </p:nvGrpSpPr>
        <p:grpSpPr>
          <a:xfrm>
            <a:off x="7686944" y="1896130"/>
            <a:ext cx="1436291" cy="3323225"/>
            <a:chOff x="4222734" y="1947892"/>
            <a:chExt cx="1436291" cy="3323225"/>
          </a:xfrm>
        </p:grpSpPr>
        <p:grpSp>
          <p:nvGrpSpPr>
            <p:cNvPr id="36" name="组合 35">
              <a:extLst>
                <a:ext uri="{FF2B5EF4-FFF2-40B4-BE49-F238E27FC236}">
                  <a16:creationId xmlns:a16="http://schemas.microsoft.com/office/drawing/2014/main" id="{5E139BB1-A1E7-43D0-ABF2-93C4631C75B9}"/>
                </a:ext>
              </a:extLst>
            </p:cNvPr>
            <p:cNvGrpSpPr/>
            <p:nvPr/>
          </p:nvGrpSpPr>
          <p:grpSpPr>
            <a:xfrm>
              <a:off x="4303939" y="2822347"/>
              <a:ext cx="1231635" cy="1692052"/>
              <a:chOff x="9615535" y="2697286"/>
              <a:chExt cx="957914" cy="1316007"/>
            </a:xfrm>
          </p:grpSpPr>
          <p:grpSp>
            <p:nvGrpSpPr>
              <p:cNvPr id="40" name="组合 39">
                <a:extLst>
                  <a:ext uri="{FF2B5EF4-FFF2-40B4-BE49-F238E27FC236}">
                    <a16:creationId xmlns:a16="http://schemas.microsoft.com/office/drawing/2014/main" id="{E12DE29F-09F8-4428-AF6F-455A94494EDC}"/>
                  </a:ext>
                </a:extLst>
              </p:cNvPr>
              <p:cNvGrpSpPr/>
              <p:nvPr/>
            </p:nvGrpSpPr>
            <p:grpSpPr>
              <a:xfrm>
                <a:off x="9615535" y="2697286"/>
                <a:ext cx="957914" cy="1316007"/>
                <a:chOff x="1828829" y="2101332"/>
                <a:chExt cx="957914" cy="1316007"/>
              </a:xfrm>
            </p:grpSpPr>
            <p:sp>
              <p:nvSpPr>
                <p:cNvPr id="42" name="椭圆 41">
                  <a:extLst>
                    <a:ext uri="{FF2B5EF4-FFF2-40B4-BE49-F238E27FC236}">
                      <a16:creationId xmlns:a16="http://schemas.microsoft.com/office/drawing/2014/main" id="{843E35C7-4A70-4330-9D31-C4B40E198D99}"/>
                    </a:ext>
                  </a:extLst>
                </p:cNvPr>
                <p:cNvSpPr/>
                <p:nvPr/>
              </p:nvSpPr>
              <p:spPr>
                <a:xfrm>
                  <a:off x="1828829" y="2101332"/>
                  <a:ext cx="957914" cy="957914"/>
                </a:xfrm>
                <a:prstGeom prst="ellipse">
                  <a:avLst/>
                </a:prstGeom>
                <a:solidFill>
                  <a:schemeClr val="accent2"/>
                </a:solidFill>
                <a:ln>
                  <a:noFill/>
                </a:ln>
                <a:effectLst>
                  <a:outerShdw blurRad="190500" sx="90000" sy="90000" algn="ctr"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800">
                    <a:latin typeface="思源黑体 CN Medium" panose="020B0600000000000000" pitchFamily="34" charset="-122"/>
                    <a:ea typeface="思源黑体 CN Medium" panose="020B0600000000000000" pitchFamily="34" charset="-122"/>
                    <a:cs typeface="+mn-ea"/>
                    <a:sym typeface="+mn-lt"/>
                  </a:endParaRPr>
                </a:p>
              </p:txBody>
            </p:sp>
            <p:sp>
              <p:nvSpPr>
                <p:cNvPr id="43" name="椭圆 42">
                  <a:extLst>
                    <a:ext uri="{FF2B5EF4-FFF2-40B4-BE49-F238E27FC236}">
                      <a16:creationId xmlns:a16="http://schemas.microsoft.com/office/drawing/2014/main" id="{F55A39EF-D5FE-4F31-B3BB-7C8EF55953C0}"/>
                    </a:ext>
                  </a:extLst>
                </p:cNvPr>
                <p:cNvSpPr/>
                <p:nvPr/>
              </p:nvSpPr>
              <p:spPr>
                <a:xfrm>
                  <a:off x="2188381" y="3178531"/>
                  <a:ext cx="238808" cy="238808"/>
                </a:xfrm>
                <a:prstGeom prst="ellipse">
                  <a:avLst/>
                </a:prstGeom>
                <a:solidFill>
                  <a:schemeClr val="accent1"/>
                </a:solidFill>
                <a:ln>
                  <a:noFill/>
                </a:ln>
                <a:effectLst>
                  <a:outerShdw blurRad="190500" sx="90000" sy="90000" algn="ctr"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800" dirty="0">
                    <a:latin typeface="思源黑体 CN Medium" panose="020B0600000000000000" pitchFamily="34" charset="-122"/>
                    <a:ea typeface="思源黑体 CN Medium" panose="020B0600000000000000" pitchFamily="34" charset="-122"/>
                    <a:cs typeface="+mn-ea"/>
                    <a:sym typeface="+mn-lt"/>
                  </a:endParaRPr>
                </a:p>
              </p:txBody>
            </p:sp>
            <p:sp>
              <p:nvSpPr>
                <p:cNvPr id="44" name="椭圆 43">
                  <a:extLst>
                    <a:ext uri="{FF2B5EF4-FFF2-40B4-BE49-F238E27FC236}">
                      <a16:creationId xmlns:a16="http://schemas.microsoft.com/office/drawing/2014/main" id="{14F436C1-CE1C-4DA6-B7B8-374E5F5B7AF1}"/>
                    </a:ext>
                  </a:extLst>
                </p:cNvPr>
                <p:cNvSpPr/>
                <p:nvPr/>
              </p:nvSpPr>
              <p:spPr>
                <a:xfrm>
                  <a:off x="1843299" y="2122115"/>
                  <a:ext cx="928973" cy="928973"/>
                </a:xfrm>
                <a:prstGeom prst="ellipse">
                  <a:avLst/>
                </a:prstGeom>
                <a:noFill/>
                <a:ln w="63500">
                  <a:solidFill>
                    <a:schemeClr val="accent1"/>
                  </a:solidFill>
                </a:ln>
                <a:effectLst>
                  <a:outerShdw blurRad="190500" sx="90000" sy="90000" algn="ctr"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2800" dirty="0">
                    <a:latin typeface="思源黑体 CN Medium" panose="020B0600000000000000" pitchFamily="34" charset="-122"/>
                    <a:ea typeface="思源黑体 CN Medium" panose="020B0600000000000000" pitchFamily="34" charset="-122"/>
                    <a:cs typeface="+mn-ea"/>
                    <a:sym typeface="+mn-lt"/>
                  </a:endParaRPr>
                </a:p>
              </p:txBody>
            </p:sp>
          </p:grpSp>
          <p:sp>
            <p:nvSpPr>
              <p:cNvPr id="41" name="Freeform 130">
                <a:extLst>
                  <a:ext uri="{FF2B5EF4-FFF2-40B4-BE49-F238E27FC236}">
                    <a16:creationId xmlns:a16="http://schemas.microsoft.com/office/drawing/2014/main" id="{540823D0-BC93-4F75-B592-ACB206C409A2}"/>
                  </a:ext>
                </a:extLst>
              </p:cNvPr>
              <p:cNvSpPr>
                <a:spLocks noEditPoints="1"/>
              </p:cNvSpPr>
              <p:nvPr/>
            </p:nvSpPr>
            <p:spPr bwMode="auto">
              <a:xfrm>
                <a:off x="9949744" y="3037092"/>
                <a:ext cx="289494" cy="278301"/>
              </a:xfrm>
              <a:custGeom>
                <a:avLst/>
                <a:gdLst>
                  <a:gd name="T0" fmla="*/ 5605 w 5814"/>
                  <a:gd name="T1" fmla="*/ 2151 h 5598"/>
                  <a:gd name="T2" fmla="*/ 415 w 5814"/>
                  <a:gd name="T3" fmla="*/ 62 h 5598"/>
                  <a:gd name="T4" fmla="*/ 136 w 5814"/>
                  <a:gd name="T5" fmla="*/ 200 h 5598"/>
                  <a:gd name="T6" fmla="*/ 86 w 5814"/>
                  <a:gd name="T7" fmla="*/ 470 h 5598"/>
                  <a:gd name="T8" fmla="*/ 91 w 5814"/>
                  <a:gd name="T9" fmla="*/ 475 h 5598"/>
                  <a:gd name="T10" fmla="*/ 410 w 5814"/>
                  <a:gd name="T11" fmla="*/ 1188 h 5598"/>
                  <a:gd name="T12" fmla="*/ 722 w 5814"/>
                  <a:gd name="T13" fmla="*/ 1831 h 5598"/>
                  <a:gd name="T14" fmla="*/ 1893 w 5814"/>
                  <a:gd name="T15" fmla="*/ 5251 h 5598"/>
                  <a:gd name="T16" fmla="*/ 2257 w 5814"/>
                  <a:gd name="T17" fmla="*/ 5347 h 5598"/>
                  <a:gd name="T18" fmla="*/ 2931 w 5814"/>
                  <a:gd name="T19" fmla="*/ 4665 h 5598"/>
                  <a:gd name="T20" fmla="*/ 3786 w 5814"/>
                  <a:gd name="T21" fmla="*/ 5293 h 5598"/>
                  <a:gd name="T22" fmla="*/ 3876 w 5814"/>
                  <a:gd name="T23" fmla="*/ 5432 h 5598"/>
                  <a:gd name="T24" fmla="*/ 4247 w 5814"/>
                  <a:gd name="T25" fmla="*/ 5432 h 5598"/>
                  <a:gd name="T26" fmla="*/ 4576 w 5814"/>
                  <a:gd name="T27" fmla="*/ 3265 h 5598"/>
                  <a:gd name="T28" fmla="*/ 5656 w 5814"/>
                  <a:gd name="T29" fmla="*/ 2545 h 5598"/>
                  <a:gd name="T30" fmla="*/ 5605 w 5814"/>
                  <a:gd name="T31" fmla="*/ 2151 h 5598"/>
                  <a:gd name="T32" fmla="*/ 4145 w 5814"/>
                  <a:gd name="T33" fmla="*/ 4175 h 5598"/>
                  <a:gd name="T34" fmla="*/ 3988 w 5814"/>
                  <a:gd name="T35" fmla="*/ 4868 h 5598"/>
                  <a:gd name="T36" fmla="*/ 3545 w 5814"/>
                  <a:gd name="T37" fmla="*/ 4114 h 5598"/>
                  <a:gd name="T38" fmla="*/ 3631 w 5814"/>
                  <a:gd name="T39" fmla="*/ 4039 h 5598"/>
                  <a:gd name="T40" fmla="*/ 3631 w 5814"/>
                  <a:gd name="T41" fmla="*/ 3723 h 5598"/>
                  <a:gd name="T42" fmla="*/ 1052 w 5814"/>
                  <a:gd name="T43" fmla="*/ 997 h 5598"/>
                  <a:gd name="T44" fmla="*/ 2027 w 5814"/>
                  <a:gd name="T45" fmla="*/ 1616 h 5598"/>
                  <a:gd name="T46" fmla="*/ 4030 w 5814"/>
                  <a:gd name="T47" fmla="*/ 3192 h 5598"/>
                  <a:gd name="T48" fmla="*/ 4183 w 5814"/>
                  <a:gd name="T49" fmla="*/ 3252 h 5598"/>
                  <a:gd name="T50" fmla="*/ 4145 w 5814"/>
                  <a:gd name="T51" fmla="*/ 4175 h 5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814" h="5598">
                    <a:moveTo>
                      <a:pt x="5605" y="2151"/>
                    </a:moveTo>
                    <a:cubicBezTo>
                      <a:pt x="3810" y="1594"/>
                      <a:pt x="2113" y="862"/>
                      <a:pt x="415" y="62"/>
                    </a:cubicBezTo>
                    <a:cubicBezTo>
                      <a:pt x="281" y="0"/>
                      <a:pt x="160" y="92"/>
                      <a:pt x="136" y="200"/>
                    </a:cubicBezTo>
                    <a:cubicBezTo>
                      <a:pt x="45" y="245"/>
                      <a:pt x="0" y="368"/>
                      <a:pt x="86" y="470"/>
                    </a:cubicBezTo>
                    <a:cubicBezTo>
                      <a:pt x="88" y="472"/>
                      <a:pt x="89" y="473"/>
                      <a:pt x="91" y="475"/>
                    </a:cubicBezTo>
                    <a:cubicBezTo>
                      <a:pt x="109" y="703"/>
                      <a:pt x="331" y="1028"/>
                      <a:pt x="410" y="1188"/>
                    </a:cubicBezTo>
                    <a:cubicBezTo>
                      <a:pt x="514" y="1397"/>
                      <a:pt x="613" y="1617"/>
                      <a:pt x="722" y="1831"/>
                    </a:cubicBezTo>
                    <a:cubicBezTo>
                      <a:pt x="1109" y="2972"/>
                      <a:pt x="1511" y="4108"/>
                      <a:pt x="1893" y="5251"/>
                    </a:cubicBezTo>
                    <a:cubicBezTo>
                      <a:pt x="1942" y="5396"/>
                      <a:pt x="2142" y="5476"/>
                      <a:pt x="2257" y="5347"/>
                    </a:cubicBezTo>
                    <a:cubicBezTo>
                      <a:pt x="2471" y="5104"/>
                      <a:pt x="2698" y="4882"/>
                      <a:pt x="2931" y="4665"/>
                    </a:cubicBezTo>
                    <a:cubicBezTo>
                      <a:pt x="3191" y="4896"/>
                      <a:pt x="3477" y="5124"/>
                      <a:pt x="3786" y="5293"/>
                    </a:cubicBezTo>
                    <a:cubicBezTo>
                      <a:pt x="3818" y="5339"/>
                      <a:pt x="3842" y="5387"/>
                      <a:pt x="3876" y="5432"/>
                    </a:cubicBezTo>
                    <a:cubicBezTo>
                      <a:pt x="3960" y="5543"/>
                      <a:pt x="4176" y="5598"/>
                      <a:pt x="4247" y="5432"/>
                    </a:cubicBezTo>
                    <a:cubicBezTo>
                      <a:pt x="4506" y="4823"/>
                      <a:pt x="4762" y="3943"/>
                      <a:pt x="4576" y="3265"/>
                    </a:cubicBezTo>
                    <a:cubicBezTo>
                      <a:pt x="4947" y="3166"/>
                      <a:pt x="5272" y="2791"/>
                      <a:pt x="5656" y="2545"/>
                    </a:cubicBezTo>
                    <a:cubicBezTo>
                      <a:pt x="5814" y="2444"/>
                      <a:pt x="5785" y="2207"/>
                      <a:pt x="5605" y="2151"/>
                    </a:cubicBezTo>
                    <a:close/>
                    <a:moveTo>
                      <a:pt x="4145" y="4175"/>
                    </a:moveTo>
                    <a:cubicBezTo>
                      <a:pt x="4115" y="4412"/>
                      <a:pt x="4057" y="4641"/>
                      <a:pt x="3988" y="4868"/>
                    </a:cubicBezTo>
                    <a:cubicBezTo>
                      <a:pt x="3823" y="4627"/>
                      <a:pt x="3679" y="4374"/>
                      <a:pt x="3545" y="4114"/>
                    </a:cubicBezTo>
                    <a:cubicBezTo>
                      <a:pt x="3575" y="4089"/>
                      <a:pt x="3601" y="4063"/>
                      <a:pt x="3631" y="4039"/>
                    </a:cubicBezTo>
                    <a:cubicBezTo>
                      <a:pt x="3726" y="3962"/>
                      <a:pt x="3708" y="3802"/>
                      <a:pt x="3631" y="3723"/>
                    </a:cubicBezTo>
                    <a:cubicBezTo>
                      <a:pt x="2759" y="2826"/>
                      <a:pt x="1908" y="1909"/>
                      <a:pt x="1052" y="997"/>
                    </a:cubicBezTo>
                    <a:cubicBezTo>
                      <a:pt x="1384" y="1191"/>
                      <a:pt x="1709" y="1396"/>
                      <a:pt x="2027" y="1616"/>
                    </a:cubicBezTo>
                    <a:cubicBezTo>
                      <a:pt x="2705" y="2085"/>
                      <a:pt x="3318" y="2793"/>
                      <a:pt x="4030" y="3192"/>
                    </a:cubicBezTo>
                    <a:cubicBezTo>
                      <a:pt x="4083" y="3222"/>
                      <a:pt x="4132" y="3235"/>
                      <a:pt x="4183" y="3252"/>
                    </a:cubicBezTo>
                    <a:cubicBezTo>
                      <a:pt x="4153" y="3558"/>
                      <a:pt x="4183" y="3867"/>
                      <a:pt x="4145" y="4175"/>
                    </a:cubicBezTo>
                    <a:close/>
                  </a:path>
                </a:pathLst>
              </a:custGeom>
              <a:solidFill>
                <a:schemeClr val="bg1"/>
              </a:solidFill>
              <a:ln w="9525">
                <a:noFill/>
                <a:round/>
                <a:headEnd/>
                <a:tailEnd/>
              </a:ln>
            </p:spPr>
            <p:txBody>
              <a:bodyPr vert="horz" wrap="square" lIns="128563" tIns="64282" rIns="128563" bIns="64282"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en-US" sz="2800">
                  <a:latin typeface="思源黑体 CN Medium" panose="020B0600000000000000" pitchFamily="34" charset="-122"/>
                  <a:ea typeface="思源黑体 CN Medium" panose="020B0600000000000000" pitchFamily="34" charset="-122"/>
                  <a:cs typeface="+mn-ea"/>
                  <a:sym typeface="+mn-lt"/>
                </a:endParaRPr>
              </a:p>
            </p:txBody>
          </p:sp>
        </p:grpSp>
        <p:sp>
          <p:nvSpPr>
            <p:cNvPr id="37" name="文本框 27">
              <a:extLst>
                <a:ext uri="{FF2B5EF4-FFF2-40B4-BE49-F238E27FC236}">
                  <a16:creationId xmlns:a16="http://schemas.microsoft.com/office/drawing/2014/main" id="{B4AFD730-8F8C-48CA-9EEB-5ED85AE27562}"/>
                </a:ext>
              </a:extLst>
            </p:cNvPr>
            <p:cNvSpPr txBox="1"/>
            <p:nvPr/>
          </p:nvSpPr>
          <p:spPr>
            <a:xfrm>
              <a:off x="4385674" y="1947892"/>
              <a:ext cx="1068165" cy="5232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Medium" panose="020B0600000000000000" pitchFamily="34" charset="-122"/>
                  <a:cs typeface="+mn-ea"/>
                  <a:sym typeface="+mn-lt"/>
                </a:rPr>
                <a:t>03.</a:t>
              </a:r>
              <a:endParaRPr kumimoji="0" lang="zh-CN" altLang="en-US" sz="2800" b="1" i="0" u="none" strike="noStrike" kern="1200" cap="none" spc="0" normalizeH="0" baseline="0" noProof="0" dirty="0">
                <a:ln>
                  <a:noFill/>
                </a:ln>
                <a:solidFill>
                  <a:schemeClr val="accent1"/>
                </a:solidFill>
                <a:effectLst/>
                <a:uLnTx/>
                <a:uFillTx/>
                <a:latin typeface="思源黑体 CN Medium" panose="020B0600000000000000" pitchFamily="34" charset="-122"/>
                <a:ea typeface="思源黑体 CN Medium" panose="020B0600000000000000" pitchFamily="34" charset="-122"/>
                <a:cs typeface="+mn-ea"/>
                <a:sym typeface="+mn-lt"/>
              </a:endParaRPr>
            </a:p>
          </p:txBody>
        </p:sp>
        <p:sp>
          <p:nvSpPr>
            <p:cNvPr id="39" name="文本框 38">
              <a:extLst>
                <a:ext uri="{FF2B5EF4-FFF2-40B4-BE49-F238E27FC236}">
                  <a16:creationId xmlns:a16="http://schemas.microsoft.com/office/drawing/2014/main" id="{9BC4716E-CE8B-4C93-AC95-461235F1E24A}"/>
                </a:ext>
              </a:extLst>
            </p:cNvPr>
            <p:cNvSpPr txBox="1"/>
            <p:nvPr/>
          </p:nvSpPr>
          <p:spPr>
            <a:xfrm>
              <a:off x="4222734" y="4840230"/>
              <a:ext cx="1436291" cy="430887"/>
            </a:xfrm>
            <a:prstGeom prst="rect">
              <a:avLst/>
            </a:prstGeom>
            <a:noFill/>
            <a:ln>
              <a:noFill/>
            </a:ln>
            <a:effectLst/>
          </p:spPr>
          <p:txBody>
            <a:bodyPr vert="horz" wrap="none" lIns="0" tIns="0" rIns="0" bIns="0" numCol="1" anchor="ctr" anchorCtr="0" compatLnSpc="1">
              <a:prstTxWarp prst="textNoShape">
                <a:avLst/>
              </a:prstTxWarp>
              <a:spAutoFit/>
            </a:bodyPr>
            <a:lstStyle>
              <a:defPPr>
                <a:defRPr lang="zh-CN"/>
              </a:defPPr>
              <a:lvl1pPr eaLnBrk="0" fontAlgn="base" hangingPunct="0">
                <a:spcBef>
                  <a:spcPct val="0"/>
                </a:spcBef>
                <a:spcAft>
                  <a:spcPct val="0"/>
                </a:spcAft>
                <a:defRPr sz="2800">
                  <a:solidFill>
                    <a:srgbClr val="182F54"/>
                  </a:solidFill>
                  <a:latin typeface="思源黑体 CN Medium" panose="020B0600000000000000" pitchFamily="34" charset="-122"/>
                  <a:ea typeface="思源黑体 CN Medium" panose="020B0600000000000000" pitchFamily="34" charset="-122"/>
                </a:defRPr>
              </a:lvl1pPr>
            </a:lstStyle>
            <a:p>
              <a:pPr algn="ctr"/>
              <a:r>
                <a:rPr lang="zh-CN" altLang="en-US" dirty="0">
                  <a:solidFill>
                    <a:srgbClr val="032854"/>
                  </a:solidFill>
                  <a:sym typeface="+mn-lt"/>
                </a:rPr>
                <a:t>其它应用</a:t>
              </a:r>
            </a:p>
          </p:txBody>
        </p:sp>
      </p:grpSp>
    </p:spTree>
    <p:extLst>
      <p:ext uri="{BB962C8B-B14F-4D97-AF65-F5344CB8AC3E}">
        <p14:creationId xmlns:p14="http://schemas.microsoft.com/office/powerpoint/2010/main" val="2453151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arn(outVertical)">
                                      <p:cBhvr>
                                        <p:cTn id="7" dur="500"/>
                                        <p:tgtEl>
                                          <p:spTgt spid="46"/>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barn(outHorizontal)">
                                      <p:cBhvr>
                                        <p:cTn id="11" dur="500"/>
                                        <p:tgtEl>
                                          <p:spTgt spid="53"/>
                                        </p:tgtEl>
                                      </p:cBhvr>
                                    </p:animEffect>
                                  </p:childTnLst>
                                </p:cTn>
                              </p:par>
                            </p:childTnLst>
                          </p:cTn>
                        </p:par>
                        <p:par>
                          <p:cTn id="12" fill="hold">
                            <p:stCondLst>
                              <p:cond delay="1000"/>
                            </p:stCondLst>
                            <p:childTnLst>
                              <p:par>
                                <p:cTn id="13" presetID="16" presetClass="entr" presetSubtype="42" fill="hold" nodeType="after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barn(outHorizontal)">
                                      <p:cBhvr>
                                        <p:cTn id="15" dur="500"/>
                                        <p:tgtEl>
                                          <p:spTgt spid="54"/>
                                        </p:tgtEl>
                                      </p:cBhvr>
                                    </p:animEffect>
                                  </p:childTnLst>
                                </p:cTn>
                              </p:par>
                            </p:childTnLst>
                          </p:cTn>
                        </p:par>
                        <p:par>
                          <p:cTn id="16" fill="hold">
                            <p:stCondLst>
                              <p:cond delay="1500"/>
                            </p:stCondLst>
                            <p:childTnLst>
                              <p:par>
                                <p:cTn id="17" presetID="16" presetClass="entr" presetSubtype="42" fill="hold"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barn(outHorizontal)">
                                      <p:cBhvr>
                                        <p:cTn id="19"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6C606D1-03D7-4993-8C2B-098C7B2B6FE2}"/>
              </a:ext>
            </a:extLst>
          </p:cNvPr>
          <p:cNvGrpSpPr/>
          <p:nvPr/>
        </p:nvGrpSpPr>
        <p:grpSpPr>
          <a:xfrm>
            <a:off x="3580772" y="2035122"/>
            <a:ext cx="6869783" cy="2209735"/>
            <a:chOff x="2232283" y="2106686"/>
            <a:chExt cx="5161369" cy="1660206"/>
          </a:xfrm>
        </p:grpSpPr>
        <p:sp>
          <p:nvSpPr>
            <p:cNvPr id="3" name="矩形 2">
              <a:extLst>
                <a:ext uri="{FF2B5EF4-FFF2-40B4-BE49-F238E27FC236}">
                  <a16:creationId xmlns:a16="http://schemas.microsoft.com/office/drawing/2014/main" id="{AFAE3CB5-E8AD-4540-9C7A-AA2C891E02F0}"/>
                </a:ext>
              </a:extLst>
            </p:cNvPr>
            <p:cNvSpPr/>
            <p:nvPr/>
          </p:nvSpPr>
          <p:spPr>
            <a:xfrm>
              <a:off x="2232283" y="2229278"/>
              <a:ext cx="4821660" cy="1428038"/>
            </a:xfrm>
            <a:prstGeom prst="rect">
              <a:avLst/>
            </a:prstGeom>
            <a:solidFill>
              <a:srgbClr val="23B3D2">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CCDED856-FABD-41FE-9A90-C659C86D495A}"/>
                </a:ext>
              </a:extLst>
            </p:cNvPr>
            <p:cNvGrpSpPr/>
            <p:nvPr/>
          </p:nvGrpSpPr>
          <p:grpSpPr>
            <a:xfrm rot="10800000">
              <a:off x="2850918" y="2106686"/>
              <a:ext cx="4542734" cy="1660206"/>
              <a:chOff x="2807179" y="2437039"/>
              <a:chExt cx="3621480" cy="1323521"/>
            </a:xfrm>
          </p:grpSpPr>
          <p:sp>
            <p:nvSpPr>
              <p:cNvPr id="5" name="矩形 4">
                <a:extLst>
                  <a:ext uri="{FF2B5EF4-FFF2-40B4-BE49-F238E27FC236}">
                    <a16:creationId xmlns:a16="http://schemas.microsoft.com/office/drawing/2014/main" id="{963E0CA8-435F-4437-9608-40ECEAF3D515}"/>
                  </a:ext>
                </a:extLst>
              </p:cNvPr>
              <p:cNvSpPr/>
              <p:nvPr/>
            </p:nvSpPr>
            <p:spPr>
              <a:xfrm>
                <a:off x="2913619" y="2437041"/>
                <a:ext cx="80797" cy="1318182"/>
              </a:xfrm>
              <a:prstGeom prst="rect">
                <a:avLst/>
              </a:prstGeom>
              <a:solidFill>
                <a:srgbClr val="23B3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39819929-0FF0-4109-8826-6BB698BE09F3}"/>
                  </a:ext>
                </a:extLst>
              </p:cNvPr>
              <p:cNvSpPr/>
              <p:nvPr/>
            </p:nvSpPr>
            <p:spPr>
              <a:xfrm rot="5400000">
                <a:off x="3436405" y="3236387"/>
                <a:ext cx="36447" cy="1001223"/>
              </a:xfrm>
              <a:prstGeom prst="rect">
                <a:avLst/>
              </a:prstGeom>
              <a:solidFill>
                <a:srgbClr val="23B3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6">
                <a:extLst>
                  <a:ext uri="{FF2B5EF4-FFF2-40B4-BE49-F238E27FC236}">
                    <a16:creationId xmlns:a16="http://schemas.microsoft.com/office/drawing/2014/main" id="{11E260B8-1D51-4722-8CDB-83AF20530CA3}"/>
                  </a:ext>
                </a:extLst>
              </p:cNvPr>
              <p:cNvSpPr/>
              <p:nvPr/>
            </p:nvSpPr>
            <p:spPr>
              <a:xfrm>
                <a:off x="2807179" y="2437039"/>
                <a:ext cx="45719" cy="1323521"/>
              </a:xfrm>
              <a:prstGeom prst="rect">
                <a:avLst/>
              </a:prstGeom>
              <a:solidFill>
                <a:srgbClr val="3263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a:extLst>
                  <a:ext uri="{FF2B5EF4-FFF2-40B4-BE49-F238E27FC236}">
                    <a16:creationId xmlns:a16="http://schemas.microsoft.com/office/drawing/2014/main" id="{CA478E7B-79E1-46A3-9477-1FDEF617EF37}"/>
                  </a:ext>
                </a:extLst>
              </p:cNvPr>
              <p:cNvCxnSpPr>
                <a:cxnSpLocks/>
              </p:cNvCxnSpPr>
              <p:nvPr/>
            </p:nvCxnSpPr>
            <p:spPr>
              <a:xfrm rot="10800000" flipH="1">
                <a:off x="4020466" y="3741936"/>
                <a:ext cx="1813135" cy="0"/>
              </a:xfrm>
              <a:prstGeom prst="line">
                <a:avLst/>
              </a:prstGeom>
              <a:ln>
                <a:solidFill>
                  <a:srgbClr val="3263B1"/>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0DD352D7-F9EB-4807-9C93-02EF2A0543AA}"/>
                  </a:ext>
                </a:extLst>
              </p:cNvPr>
              <p:cNvCxnSpPr>
                <a:cxnSpLocks/>
              </p:cNvCxnSpPr>
              <p:nvPr/>
            </p:nvCxnSpPr>
            <p:spPr>
              <a:xfrm rot="10800000" flipH="1">
                <a:off x="3914660" y="2463550"/>
                <a:ext cx="2513999" cy="0"/>
              </a:xfrm>
              <a:prstGeom prst="line">
                <a:avLst/>
              </a:prstGeom>
              <a:ln>
                <a:solidFill>
                  <a:srgbClr val="3263B1"/>
                </a:solidFill>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77089288-17B7-4A6F-AA36-9DFAE574D4D6}"/>
                  </a:ext>
                </a:extLst>
              </p:cNvPr>
              <p:cNvSpPr/>
              <p:nvPr/>
            </p:nvSpPr>
            <p:spPr>
              <a:xfrm rot="5400000">
                <a:off x="3395823" y="1955371"/>
                <a:ext cx="36447" cy="1001223"/>
              </a:xfrm>
              <a:prstGeom prst="rect">
                <a:avLst/>
              </a:prstGeom>
              <a:solidFill>
                <a:srgbClr val="23B3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pic>
        <p:nvPicPr>
          <p:cNvPr id="12" name="图形 11">
            <a:extLst>
              <a:ext uri="{FF2B5EF4-FFF2-40B4-BE49-F238E27FC236}">
                <a16:creationId xmlns:a16="http://schemas.microsoft.com/office/drawing/2014/main" id="{5E284604-CD4B-4B8B-9586-54291DADD1F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42030" y="3736637"/>
            <a:ext cx="1115341" cy="1093480"/>
          </a:xfrm>
          <a:prstGeom prst="rect">
            <a:avLst/>
          </a:prstGeom>
        </p:spPr>
      </p:pic>
      <p:sp>
        <p:nvSpPr>
          <p:cNvPr id="13" name="矩形 12">
            <a:extLst>
              <a:ext uri="{FF2B5EF4-FFF2-40B4-BE49-F238E27FC236}">
                <a16:creationId xmlns:a16="http://schemas.microsoft.com/office/drawing/2014/main" id="{BD8576D0-E91D-49F2-BDA9-6E72F72D69B4}"/>
              </a:ext>
            </a:extLst>
          </p:cNvPr>
          <p:cNvSpPr/>
          <p:nvPr/>
        </p:nvSpPr>
        <p:spPr>
          <a:xfrm>
            <a:off x="4867343" y="2537341"/>
            <a:ext cx="5334467" cy="923330"/>
          </a:xfrm>
          <a:prstGeom prst="rect">
            <a:avLst/>
          </a:prstGeom>
          <a:noFill/>
          <a:effectLst>
            <a:outerShdw blurRad="63500" dist="50800" dir="2700000" algn="tl" rotWithShape="0">
              <a:srgbClr val="A9CBE9"/>
            </a:outerShdw>
          </a:effectLst>
        </p:spPr>
        <p:txBody>
          <a:bodyPr wrap="square" rtlCol="0">
            <a:spAutoFit/>
          </a:bodyPr>
          <a:lstStyle/>
          <a:p>
            <a:pPr algn="ctr"/>
            <a:r>
              <a:rPr lang="zh-CN" altLang="en-US" sz="5400" spc="300" dirty="0">
                <a:ln w="3175">
                  <a:solidFill>
                    <a:schemeClr val="bg1"/>
                  </a:solidFill>
                </a:ln>
                <a:solidFill>
                  <a:srgbClr val="032854"/>
                </a:solidFill>
                <a:latin typeface="造字工房力黑（非商用）常规体" pitchFamily="50" charset="-122"/>
                <a:ea typeface="造字工房力黑（非商用）常规体" pitchFamily="50" charset="-122"/>
              </a:rPr>
              <a:t>其他应用</a:t>
            </a:r>
          </a:p>
        </p:txBody>
      </p:sp>
      <p:grpSp>
        <p:nvGrpSpPr>
          <p:cNvPr id="14" name="组合 13">
            <a:extLst>
              <a:ext uri="{FF2B5EF4-FFF2-40B4-BE49-F238E27FC236}">
                <a16:creationId xmlns:a16="http://schemas.microsoft.com/office/drawing/2014/main" id="{15583AAF-E8A3-4F0A-AB57-5AF934ADA369}"/>
              </a:ext>
            </a:extLst>
          </p:cNvPr>
          <p:cNvGrpSpPr/>
          <p:nvPr/>
        </p:nvGrpSpPr>
        <p:grpSpPr>
          <a:xfrm>
            <a:off x="1496956" y="1486365"/>
            <a:ext cx="3128877" cy="3129479"/>
            <a:chOff x="291945" y="1721454"/>
            <a:chExt cx="2350772" cy="2351224"/>
          </a:xfrm>
        </p:grpSpPr>
        <p:grpSp>
          <p:nvGrpSpPr>
            <p:cNvPr id="15" name="组合 14">
              <a:extLst>
                <a:ext uri="{FF2B5EF4-FFF2-40B4-BE49-F238E27FC236}">
                  <a16:creationId xmlns:a16="http://schemas.microsoft.com/office/drawing/2014/main" id="{C237F75E-B31C-4DFA-B1DA-376CF24F616E}"/>
                </a:ext>
              </a:extLst>
            </p:cNvPr>
            <p:cNvGrpSpPr/>
            <p:nvPr/>
          </p:nvGrpSpPr>
          <p:grpSpPr>
            <a:xfrm>
              <a:off x="291945" y="1721454"/>
              <a:ext cx="2350772" cy="2351224"/>
              <a:chOff x="1865533" y="685800"/>
              <a:chExt cx="4041080" cy="4041856"/>
            </a:xfrm>
          </p:grpSpPr>
          <p:sp>
            <p:nvSpPr>
              <p:cNvPr id="17" name="椭圆 16">
                <a:extLst>
                  <a:ext uri="{FF2B5EF4-FFF2-40B4-BE49-F238E27FC236}">
                    <a16:creationId xmlns:a16="http://schemas.microsoft.com/office/drawing/2014/main" id="{DDBA96D0-46B6-4073-9061-DEC826A41B31}"/>
                  </a:ext>
                </a:extLst>
              </p:cNvPr>
              <p:cNvSpPr/>
              <p:nvPr/>
            </p:nvSpPr>
            <p:spPr>
              <a:xfrm>
                <a:off x="2157047" y="996807"/>
                <a:ext cx="3419255" cy="3419840"/>
              </a:xfrm>
              <a:prstGeom prst="ellipse">
                <a:avLst/>
              </a:prstGeom>
              <a:gradFill flip="none" rotWithShape="1">
                <a:gsLst>
                  <a:gs pos="61000">
                    <a:srgbClr val="EBEBEB"/>
                  </a:gs>
                  <a:gs pos="0">
                    <a:schemeClr val="bg1"/>
                  </a:gs>
                  <a:gs pos="100000">
                    <a:schemeClr val="bg1">
                      <a:lumMod val="85000"/>
                    </a:schemeClr>
                  </a:gs>
                </a:gsLst>
                <a:lin ang="18900000" scaled="1"/>
                <a:tileRect/>
              </a:gradFill>
              <a:ln w="15875">
                <a:gradFill flip="none" rotWithShape="1">
                  <a:gsLst>
                    <a:gs pos="0">
                      <a:schemeClr val="bg1">
                        <a:lumMod val="75000"/>
                      </a:schemeClr>
                    </a:gs>
                    <a:gs pos="100000">
                      <a:schemeClr val="bg1"/>
                    </a:gs>
                  </a:gsLst>
                  <a:lin ang="18900000" scaled="1"/>
                  <a:tileRect/>
                </a:gradFill>
              </a:ln>
              <a:effectLst>
                <a:outerShdw blurRad="203200" dist="38100" dir="1140000" sx="102000" sy="102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83" tIns="45692" rIns="91383" bIns="45692" rtlCol="0" anchor="ctr"/>
              <a:lstStyle/>
              <a:p>
                <a:pPr algn="ctr"/>
                <a:endParaRPr lang="zh-CN" altLang="en-US" sz="5400" b="1">
                  <a:solidFill>
                    <a:schemeClr val="accent1"/>
                  </a:solidFill>
                  <a:latin typeface="思源黑体 CN Medium" panose="020B0600000000000000" pitchFamily="34" charset="-122"/>
                  <a:ea typeface="思源黑体 CN Medium" panose="020B0600000000000000" pitchFamily="34" charset="-122"/>
                </a:endParaRPr>
              </a:p>
            </p:txBody>
          </p:sp>
          <p:sp>
            <p:nvSpPr>
              <p:cNvPr id="18" name="弧形 17">
                <a:extLst>
                  <a:ext uri="{FF2B5EF4-FFF2-40B4-BE49-F238E27FC236}">
                    <a16:creationId xmlns:a16="http://schemas.microsoft.com/office/drawing/2014/main" id="{99026E7F-9C03-40D3-B270-497E08596E3D}"/>
                  </a:ext>
                </a:extLst>
              </p:cNvPr>
              <p:cNvSpPr/>
              <p:nvPr/>
            </p:nvSpPr>
            <p:spPr>
              <a:xfrm>
                <a:off x="2265508" y="1085850"/>
                <a:ext cx="3241130" cy="3241754"/>
              </a:xfrm>
              <a:prstGeom prst="arc">
                <a:avLst>
                  <a:gd name="adj1" fmla="val 1188827"/>
                  <a:gd name="adj2" fmla="val 12363011"/>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dirty="0">
                  <a:latin typeface="思源黑体 CN Medium" panose="020B0600000000000000" pitchFamily="34" charset="-122"/>
                  <a:ea typeface="思源黑体 CN Medium" panose="020B0600000000000000" pitchFamily="34" charset="-122"/>
                </a:endParaRPr>
              </a:p>
            </p:txBody>
          </p:sp>
          <p:sp>
            <p:nvSpPr>
              <p:cNvPr id="19" name="弧形 18">
                <a:extLst>
                  <a:ext uri="{FF2B5EF4-FFF2-40B4-BE49-F238E27FC236}">
                    <a16:creationId xmlns:a16="http://schemas.microsoft.com/office/drawing/2014/main" id="{D62050E0-8D0F-4041-9AF4-A96908B9E401}"/>
                  </a:ext>
                </a:extLst>
              </p:cNvPr>
              <p:cNvSpPr/>
              <p:nvPr/>
            </p:nvSpPr>
            <p:spPr>
              <a:xfrm>
                <a:off x="2332169" y="1152526"/>
                <a:ext cx="3107810" cy="3108404"/>
              </a:xfrm>
              <a:prstGeom prst="arc">
                <a:avLst>
                  <a:gd name="adj1" fmla="val 10727695"/>
                  <a:gd name="adj2" fmla="val 5816273"/>
                </a:avLst>
              </a:prstGeom>
              <a:ln w="3175">
                <a:solidFill>
                  <a:srgbClr val="23B3D2"/>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a:latin typeface="思源黑体 CN Medium" panose="020B0600000000000000" pitchFamily="34" charset="-122"/>
                  <a:ea typeface="思源黑体 CN Medium" panose="020B0600000000000000" pitchFamily="34" charset="-122"/>
                </a:endParaRPr>
              </a:p>
            </p:txBody>
          </p:sp>
          <p:sp>
            <p:nvSpPr>
              <p:cNvPr id="20" name="弧形 19">
                <a:extLst>
                  <a:ext uri="{FF2B5EF4-FFF2-40B4-BE49-F238E27FC236}">
                    <a16:creationId xmlns:a16="http://schemas.microsoft.com/office/drawing/2014/main" id="{A13CEC1D-EB72-4695-A3A0-45153B2D04A7}"/>
                  </a:ext>
                </a:extLst>
              </p:cNvPr>
              <p:cNvSpPr/>
              <p:nvPr/>
            </p:nvSpPr>
            <p:spPr>
              <a:xfrm>
                <a:off x="2045994" y="866298"/>
                <a:ext cx="3680160" cy="3680863"/>
              </a:xfrm>
              <a:prstGeom prst="arc">
                <a:avLst>
                  <a:gd name="adj1" fmla="val 4833914"/>
                  <a:gd name="adj2" fmla="val 18668007"/>
                </a:avLst>
              </a:prstGeom>
              <a:noFill/>
              <a:ln w="3175">
                <a:solidFill>
                  <a:srgbClr val="0070C0">
                    <a:alpha val="50196"/>
                  </a:srgb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dirty="0">
                  <a:latin typeface="思源黑体 CN Medium" panose="020B0600000000000000" pitchFamily="34" charset="-122"/>
                  <a:ea typeface="思源黑体 CN Medium" panose="020B0600000000000000" pitchFamily="34" charset="-122"/>
                </a:endParaRPr>
              </a:p>
            </p:txBody>
          </p:sp>
          <p:sp>
            <p:nvSpPr>
              <p:cNvPr id="21" name="弧形 20">
                <a:extLst>
                  <a:ext uri="{FF2B5EF4-FFF2-40B4-BE49-F238E27FC236}">
                    <a16:creationId xmlns:a16="http://schemas.microsoft.com/office/drawing/2014/main" id="{CDB3F34B-43F6-45F0-ADC8-52FB5D8A72ED}"/>
                  </a:ext>
                </a:extLst>
              </p:cNvPr>
              <p:cNvSpPr/>
              <p:nvPr/>
            </p:nvSpPr>
            <p:spPr>
              <a:xfrm>
                <a:off x="1865533" y="685800"/>
                <a:ext cx="4041080" cy="4041856"/>
              </a:xfrm>
              <a:prstGeom prst="arc">
                <a:avLst>
                  <a:gd name="adj1" fmla="val 16059351"/>
                  <a:gd name="adj2" fmla="val 8789058"/>
                </a:avLst>
              </a:prstGeom>
              <a:ln w="28575">
                <a:solidFill>
                  <a:srgbClr val="0070C0">
                    <a:alpha val="50196"/>
                  </a:srgb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dirty="0">
                  <a:latin typeface="思源黑体 CN Medium" panose="020B0600000000000000" pitchFamily="34" charset="-122"/>
                  <a:ea typeface="思源黑体 CN Medium" panose="020B0600000000000000" pitchFamily="34" charset="-122"/>
                </a:endParaRPr>
              </a:p>
            </p:txBody>
          </p:sp>
        </p:grpSp>
        <p:sp>
          <p:nvSpPr>
            <p:cNvPr id="16" name="矩形 15">
              <a:extLst>
                <a:ext uri="{FF2B5EF4-FFF2-40B4-BE49-F238E27FC236}">
                  <a16:creationId xmlns:a16="http://schemas.microsoft.com/office/drawing/2014/main" id="{01812729-39B2-4C1F-BA1F-8E1392F9BD85}"/>
                </a:ext>
              </a:extLst>
            </p:cNvPr>
            <p:cNvSpPr/>
            <p:nvPr/>
          </p:nvSpPr>
          <p:spPr>
            <a:xfrm>
              <a:off x="588972" y="2215297"/>
              <a:ext cx="1760051" cy="1456793"/>
            </a:xfrm>
            <a:prstGeom prst="rect">
              <a:avLst/>
            </a:prstGeom>
          </p:spPr>
          <p:txBody>
            <a:bodyPr wrap="square">
              <a:spAutoFit/>
            </a:bodyPr>
            <a:lstStyle/>
            <a:p>
              <a:pPr algn="ctr"/>
              <a:r>
                <a:rPr lang="en-US" altLang="zh-CN" sz="6000" spc="300" dirty="0">
                  <a:solidFill>
                    <a:srgbClr val="23B3D2"/>
                  </a:solidFill>
                  <a:effectLst>
                    <a:outerShdw blurRad="38100" dist="38100" dir="2700000" algn="tl">
                      <a:srgbClr val="032854"/>
                    </a:outerShdw>
                  </a:effectLst>
                  <a:latin typeface="Impact" panose="020B0806030902050204" pitchFamily="34" charset="0"/>
                  <a:ea typeface="思源黑体 CN Medium" panose="020B0600000000000000" pitchFamily="34" charset="-122"/>
                </a:rPr>
                <a:t>PART</a:t>
              </a:r>
            </a:p>
            <a:p>
              <a:pPr algn="ctr"/>
              <a:r>
                <a:rPr lang="en-US" altLang="zh-CN" sz="6000" spc="300" dirty="0">
                  <a:solidFill>
                    <a:srgbClr val="23B3D2"/>
                  </a:solidFill>
                  <a:effectLst>
                    <a:outerShdw blurRad="38100" dist="38100" dir="2700000" algn="tl">
                      <a:srgbClr val="032854"/>
                    </a:outerShdw>
                  </a:effectLst>
                  <a:latin typeface="Impact" panose="020B0806030902050204" pitchFamily="34" charset="0"/>
                  <a:ea typeface="思源黑体 CN Medium" panose="020B0600000000000000" pitchFamily="34" charset="-122"/>
                </a:rPr>
                <a:t>03</a:t>
              </a:r>
            </a:p>
          </p:txBody>
        </p:sp>
      </p:grpSp>
      <p:pic>
        <p:nvPicPr>
          <p:cNvPr id="23" name="图片 22">
            <a:extLst>
              <a:ext uri="{FF2B5EF4-FFF2-40B4-BE49-F238E27FC236}">
                <a16:creationId xmlns:a16="http://schemas.microsoft.com/office/drawing/2014/main" id="{394DB44E-691F-4492-B494-B7C6E45BC66B}"/>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9105357" y="3170272"/>
            <a:ext cx="1032282" cy="1032282"/>
          </a:xfrm>
          <a:prstGeom prst="rect">
            <a:avLst/>
          </a:prstGeom>
        </p:spPr>
      </p:pic>
    </p:spTree>
    <p:extLst>
      <p:ext uri="{BB962C8B-B14F-4D97-AF65-F5344CB8AC3E}">
        <p14:creationId xmlns:p14="http://schemas.microsoft.com/office/powerpoint/2010/main" val="1980398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53" presetClass="entr" presetSubtype="16"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 calcmode="lin" valueType="num">
                                      <p:cBhvr>
                                        <p:cTn id="10" dur="500" fill="hold"/>
                                        <p:tgtEl>
                                          <p:spTgt spid="14"/>
                                        </p:tgtEl>
                                        <p:attrNameLst>
                                          <p:attrName>ppt_w</p:attrName>
                                        </p:attrNameLst>
                                      </p:cBhvr>
                                      <p:tavLst>
                                        <p:tav tm="0">
                                          <p:val>
                                            <p:fltVal val="0"/>
                                          </p:val>
                                        </p:tav>
                                        <p:tav tm="100000">
                                          <p:val>
                                            <p:strVal val="#ppt_w"/>
                                          </p:val>
                                        </p:tav>
                                      </p:tavLst>
                                    </p:anim>
                                    <p:anim calcmode="lin" valueType="num">
                                      <p:cBhvr>
                                        <p:cTn id="11" dur="500" fill="hold"/>
                                        <p:tgtEl>
                                          <p:spTgt spid="14"/>
                                        </p:tgtEl>
                                        <p:attrNameLst>
                                          <p:attrName>ppt_h</p:attrName>
                                        </p:attrNameLst>
                                      </p:cBhvr>
                                      <p:tavLst>
                                        <p:tav tm="0">
                                          <p:val>
                                            <p:fltVal val="0"/>
                                          </p:val>
                                        </p:tav>
                                        <p:tav tm="100000">
                                          <p:val>
                                            <p:strVal val="#ppt_h"/>
                                          </p:val>
                                        </p:tav>
                                      </p:tavLst>
                                    </p:anim>
                                    <p:animEffect transition="in" filter="fade">
                                      <p:cBhvr>
                                        <p:cTn id="12" dur="500"/>
                                        <p:tgtEl>
                                          <p:spTgt spid="14"/>
                                        </p:tgtEl>
                                      </p:cBhvr>
                                    </p:animEffect>
                                  </p:childTnLst>
                                </p:cTn>
                              </p:par>
                              <p:par>
                                <p:cTn id="13" presetID="8" presetClass="emph" presetSubtype="0" fill="hold" nodeType="withEffect">
                                  <p:stCondLst>
                                    <p:cond delay="0"/>
                                  </p:stCondLst>
                                  <p:childTnLst>
                                    <p:animRot by="21600000">
                                      <p:cBhvr>
                                        <p:cTn id="14" dur="500" fill="hold"/>
                                        <p:tgtEl>
                                          <p:spTgt spid="14"/>
                                        </p:tgtEl>
                                        <p:attrNameLst>
                                          <p:attrName>r</p:attrName>
                                        </p:attrNameLst>
                                      </p:cBhvr>
                                    </p:animRot>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22" presetClass="entr" presetSubtype="4" fill="hold"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wipe(down)">
                                      <p:cBhvr>
                                        <p:cTn id="2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7157"/>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870928"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图像分割</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10" name="图片 9">
            <a:extLst>
              <a:ext uri="{FF2B5EF4-FFF2-40B4-BE49-F238E27FC236}">
                <a16:creationId xmlns:a16="http://schemas.microsoft.com/office/drawing/2014/main" id="{C83C5566-C5AB-4418-BDAB-7FF967CED074}"/>
              </a:ext>
            </a:extLst>
          </p:cNvPr>
          <p:cNvPicPr>
            <a:picLocks noChangeAspect="1"/>
          </p:cNvPicPr>
          <p:nvPr/>
        </p:nvPicPr>
        <p:blipFill>
          <a:blip r:embed="rId3"/>
          <a:stretch>
            <a:fillRect/>
          </a:stretch>
        </p:blipFill>
        <p:spPr>
          <a:xfrm>
            <a:off x="560708" y="1634271"/>
            <a:ext cx="2976576" cy="2360732"/>
          </a:xfrm>
          <a:prstGeom prst="rect">
            <a:avLst/>
          </a:prstGeom>
        </p:spPr>
      </p:pic>
      <p:pic>
        <p:nvPicPr>
          <p:cNvPr id="11" name="图片 10">
            <a:extLst>
              <a:ext uri="{FF2B5EF4-FFF2-40B4-BE49-F238E27FC236}">
                <a16:creationId xmlns:a16="http://schemas.microsoft.com/office/drawing/2014/main" id="{0DF2749E-14A5-439D-B9E1-7846E27A5ED0}"/>
              </a:ext>
            </a:extLst>
          </p:cNvPr>
          <p:cNvPicPr>
            <a:picLocks noChangeAspect="1"/>
          </p:cNvPicPr>
          <p:nvPr/>
        </p:nvPicPr>
        <p:blipFill>
          <a:blip r:embed="rId4"/>
          <a:stretch>
            <a:fillRect/>
          </a:stretch>
        </p:blipFill>
        <p:spPr>
          <a:xfrm>
            <a:off x="3796979" y="1634271"/>
            <a:ext cx="3025403" cy="2360731"/>
          </a:xfrm>
          <a:prstGeom prst="rect">
            <a:avLst/>
          </a:prstGeom>
        </p:spPr>
      </p:pic>
      <p:pic>
        <p:nvPicPr>
          <p:cNvPr id="12" name="图片 11">
            <a:extLst>
              <a:ext uri="{FF2B5EF4-FFF2-40B4-BE49-F238E27FC236}">
                <a16:creationId xmlns:a16="http://schemas.microsoft.com/office/drawing/2014/main" id="{07E01BAD-2971-4258-A71A-758B66FCCFDE}"/>
              </a:ext>
            </a:extLst>
          </p:cNvPr>
          <p:cNvPicPr>
            <a:picLocks noChangeAspect="1"/>
          </p:cNvPicPr>
          <p:nvPr/>
        </p:nvPicPr>
        <p:blipFill>
          <a:blip r:embed="rId5"/>
          <a:stretch>
            <a:fillRect/>
          </a:stretch>
        </p:blipFill>
        <p:spPr>
          <a:xfrm>
            <a:off x="7082077" y="1634272"/>
            <a:ext cx="4718241" cy="2360731"/>
          </a:xfrm>
          <a:prstGeom prst="rect">
            <a:avLst/>
          </a:prstGeom>
        </p:spPr>
      </p:pic>
      <p:sp>
        <p:nvSpPr>
          <p:cNvPr id="13" name="文本框 12">
            <a:extLst>
              <a:ext uri="{FF2B5EF4-FFF2-40B4-BE49-F238E27FC236}">
                <a16:creationId xmlns:a16="http://schemas.microsoft.com/office/drawing/2014/main" id="{5A17652B-513E-42DB-8FDA-8AA709497CDD}"/>
              </a:ext>
            </a:extLst>
          </p:cNvPr>
          <p:cNvSpPr txBox="1"/>
          <p:nvPr/>
        </p:nvSpPr>
        <p:spPr>
          <a:xfrm>
            <a:off x="2921458" y="4156673"/>
            <a:ext cx="1465118" cy="461665"/>
          </a:xfrm>
          <a:prstGeom prst="rect">
            <a:avLst/>
          </a:prstGeom>
          <a:noFill/>
        </p:spPr>
        <p:txBody>
          <a:bodyPr wrap="square" rtlCol="0">
            <a:spAutoFit/>
          </a:bodyPr>
          <a:lstStyle/>
          <a:p>
            <a:r>
              <a:rPr kumimoji="1" lang="zh-CN" altLang="en-US" sz="2400" dirty="0">
                <a:solidFill>
                  <a:srgbClr val="0070C0"/>
                </a:solidFill>
                <a:latin typeface="Microsoft YaHei" panose="020B0503020204020204" pitchFamily="34" charset="-122"/>
                <a:ea typeface="Microsoft YaHei" panose="020B0503020204020204" pitchFamily="34" charset="-122"/>
              </a:rPr>
              <a:t>自动驾驶</a:t>
            </a:r>
          </a:p>
        </p:txBody>
      </p:sp>
      <p:sp>
        <p:nvSpPr>
          <p:cNvPr id="14" name="文本框 13">
            <a:extLst>
              <a:ext uri="{FF2B5EF4-FFF2-40B4-BE49-F238E27FC236}">
                <a16:creationId xmlns:a16="http://schemas.microsoft.com/office/drawing/2014/main" id="{BF7A6B15-0337-4721-A40D-02B6F276D15D}"/>
              </a:ext>
            </a:extLst>
          </p:cNvPr>
          <p:cNvSpPr txBox="1"/>
          <p:nvPr/>
        </p:nvSpPr>
        <p:spPr>
          <a:xfrm>
            <a:off x="8708638" y="4156672"/>
            <a:ext cx="1465118" cy="461665"/>
          </a:xfrm>
          <a:prstGeom prst="rect">
            <a:avLst/>
          </a:prstGeom>
          <a:noFill/>
        </p:spPr>
        <p:txBody>
          <a:bodyPr wrap="square" rtlCol="0">
            <a:spAutoFit/>
          </a:bodyPr>
          <a:lstStyle/>
          <a:p>
            <a:r>
              <a:rPr kumimoji="1" lang="zh-CN" altLang="en-US" sz="2400" dirty="0">
                <a:solidFill>
                  <a:srgbClr val="0070C0"/>
                </a:solidFill>
                <a:latin typeface="Microsoft YaHei" panose="020B0503020204020204" pitchFamily="34" charset="-122"/>
                <a:ea typeface="Microsoft YaHei" panose="020B0503020204020204" pitchFamily="34" charset="-122"/>
              </a:rPr>
              <a:t>医学诊断</a:t>
            </a:r>
          </a:p>
        </p:txBody>
      </p:sp>
      <p:sp>
        <p:nvSpPr>
          <p:cNvPr id="15" name="文本框 14">
            <a:extLst>
              <a:ext uri="{FF2B5EF4-FFF2-40B4-BE49-F238E27FC236}">
                <a16:creationId xmlns:a16="http://schemas.microsoft.com/office/drawing/2014/main" id="{CE82DAA8-2043-4C9B-B00B-5A59067665F9}"/>
              </a:ext>
            </a:extLst>
          </p:cNvPr>
          <p:cNvSpPr txBox="1"/>
          <p:nvPr/>
        </p:nvSpPr>
        <p:spPr>
          <a:xfrm>
            <a:off x="560708" y="4780006"/>
            <a:ext cx="11239610" cy="961289"/>
          </a:xfrm>
          <a:prstGeom prst="rect">
            <a:avLst/>
          </a:prstGeom>
          <a:noFill/>
        </p:spPr>
        <p:txBody>
          <a:bodyPr wrap="square" rtlCol="0">
            <a:spAutoFit/>
          </a:bodyPr>
          <a:lstStyle/>
          <a:p>
            <a:pPr>
              <a:lnSpc>
                <a:spcPct val="150000"/>
              </a:lnSpc>
            </a:pPr>
            <a:r>
              <a:rPr lang="zh-CN" altLang="en-US" sz="2000" dirty="0">
                <a:latin typeface="微软雅黑" panose="020B0503020204020204" pitchFamily="34" charset="-122"/>
                <a:ea typeface="微软雅黑" panose="020B0503020204020204" pitchFamily="34" charset="-122"/>
              </a:rPr>
              <a:t>图像分割是</a:t>
            </a:r>
            <a:r>
              <a:rPr lang="zh-CN" altLang="en-US" sz="2000" dirty="0">
                <a:solidFill>
                  <a:srgbClr val="CC0099"/>
                </a:solidFill>
                <a:latin typeface="微软雅黑" panose="020B0503020204020204" pitchFamily="34" charset="-122"/>
                <a:ea typeface="微软雅黑" panose="020B0503020204020204" pitchFamily="34" charset="-122"/>
              </a:rPr>
              <a:t>场景理解</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complete  scene  understanding</a:t>
            </a:r>
            <a:r>
              <a:rPr lang="zh-CN" altLang="en-US" sz="2000" dirty="0">
                <a:latin typeface="微软雅黑" panose="020B0503020204020204" pitchFamily="34" charset="-122"/>
                <a:ea typeface="微软雅黑" panose="020B0503020204020204" pitchFamily="34" charset="-122"/>
              </a:rPr>
              <a:t>）的关键技术，在自动驾驶，人机交互，图像搜索，增强现实和医学诊断等应用场景中具有重要意义，是计算机视觉领域的核心问题。</a:t>
            </a:r>
          </a:p>
        </p:txBody>
      </p:sp>
    </p:spTree>
    <p:extLst>
      <p:ext uri="{BB962C8B-B14F-4D97-AF65-F5344CB8AC3E}">
        <p14:creationId xmlns:p14="http://schemas.microsoft.com/office/powerpoint/2010/main" val="3117554690"/>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7157"/>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870928"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图像检索</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16" name="文本框 15">
            <a:extLst>
              <a:ext uri="{FF2B5EF4-FFF2-40B4-BE49-F238E27FC236}">
                <a16:creationId xmlns:a16="http://schemas.microsoft.com/office/drawing/2014/main" id="{879E7A64-3F1B-4463-ACFB-3E3EF94138BF}"/>
              </a:ext>
            </a:extLst>
          </p:cNvPr>
          <p:cNvSpPr txBox="1"/>
          <p:nvPr/>
        </p:nvSpPr>
        <p:spPr>
          <a:xfrm>
            <a:off x="245300" y="1311561"/>
            <a:ext cx="11582091" cy="1477328"/>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随着各种社交网络的兴起，网络中图片数据每天都以惊人的速度增长。如何有效地从巨大的图像数据库中检索出用户需要的图片，成为信息检索领域研究者感兴趣的一个研究方向。</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基于内容语义的图像检索技术是指根据图片的颜色、纹理及图片包含的</a:t>
            </a:r>
            <a:r>
              <a:rPr lang="zh-CN" altLang="en-US" sz="2000" b="1" dirty="0">
                <a:solidFill>
                  <a:srgbClr val="FF0000"/>
                </a:solidFill>
                <a:latin typeface="微软雅黑" panose="020B0503020204020204" pitchFamily="34" charset="-122"/>
                <a:ea typeface="微软雅黑" panose="020B0503020204020204" pitchFamily="34" charset="-122"/>
              </a:rPr>
              <a:t>物体、类别</a:t>
            </a:r>
            <a:r>
              <a:rPr lang="zh-CN" altLang="en-US" sz="2000" dirty="0">
                <a:latin typeface="微软雅黑" panose="020B0503020204020204" pitchFamily="34" charset="-122"/>
                <a:ea typeface="微软雅黑" panose="020B0503020204020204" pitchFamily="34" charset="-122"/>
              </a:rPr>
              <a:t>等信息检索图片</a:t>
            </a:r>
            <a:r>
              <a:rPr lang="zh-CN" altLang="en-US" sz="2000" dirty="0">
                <a:latin typeface="黑体" panose="02010609060101010101" pitchFamily="49" charset="-122"/>
                <a:ea typeface="黑体" panose="02010609060101010101" pitchFamily="49" charset="-122"/>
              </a:rPr>
              <a:t>。</a:t>
            </a:r>
            <a:endParaRPr lang="en-US" sz="2000" dirty="0">
              <a:latin typeface="黑体" panose="02010609060101010101" pitchFamily="49" charset="-122"/>
              <a:ea typeface="黑体" panose="02010609060101010101" pitchFamily="49" charset="-122"/>
            </a:endParaRPr>
          </a:p>
        </p:txBody>
      </p:sp>
      <p:pic>
        <p:nvPicPr>
          <p:cNvPr id="17" name="图片 16">
            <a:extLst>
              <a:ext uri="{FF2B5EF4-FFF2-40B4-BE49-F238E27FC236}">
                <a16:creationId xmlns:a16="http://schemas.microsoft.com/office/drawing/2014/main" id="{98E4562C-24E1-40C9-9042-B4B3FFA5AF29}"/>
              </a:ext>
            </a:extLst>
          </p:cNvPr>
          <p:cNvPicPr>
            <a:picLocks noChangeAspect="1"/>
          </p:cNvPicPr>
          <p:nvPr/>
        </p:nvPicPr>
        <p:blipFill rotWithShape="1">
          <a:blip r:embed="rId3">
            <a:extLst>
              <a:ext uri="{28A0092B-C50C-407E-A947-70E740481C1C}">
                <a14:useLocalDpi xmlns:a14="http://schemas.microsoft.com/office/drawing/2010/main" val="0"/>
              </a:ext>
            </a:extLst>
          </a:blip>
          <a:srcRect b="13875"/>
          <a:stretch/>
        </p:blipFill>
        <p:spPr>
          <a:xfrm>
            <a:off x="853819" y="2788889"/>
            <a:ext cx="9184333" cy="3391119"/>
          </a:xfrm>
          <a:prstGeom prst="rect">
            <a:avLst/>
          </a:prstGeom>
        </p:spPr>
      </p:pic>
      <p:sp>
        <p:nvSpPr>
          <p:cNvPr id="18" name="文本框 17">
            <a:extLst>
              <a:ext uri="{FF2B5EF4-FFF2-40B4-BE49-F238E27FC236}">
                <a16:creationId xmlns:a16="http://schemas.microsoft.com/office/drawing/2014/main" id="{3EE21914-D9E9-4516-A11C-38FAA6F009B2}"/>
              </a:ext>
            </a:extLst>
          </p:cNvPr>
          <p:cNvSpPr txBox="1"/>
          <p:nvPr/>
        </p:nvSpPr>
        <p:spPr>
          <a:xfrm>
            <a:off x="10154821" y="3455830"/>
            <a:ext cx="1980029" cy="2031325"/>
          </a:xfrm>
          <a:prstGeom prst="rect">
            <a:avLst/>
          </a:prstGeom>
          <a:noFill/>
        </p:spPr>
        <p:txBody>
          <a:bodyPr wrap="none" rtlCol="0">
            <a:spAutoFit/>
          </a:bodyPr>
          <a:lstStyle/>
          <a:p>
            <a:pPr>
              <a:lnSpc>
                <a:spcPct val="150000"/>
              </a:lnSpc>
            </a:pPr>
            <a:r>
              <a:rPr kumimoji="1" lang="zh-CN" altLang="en-US" sz="2800" dirty="0">
                <a:solidFill>
                  <a:srgbClr val="CC0099"/>
                </a:solidFill>
                <a:latin typeface="Microsoft YaHei" panose="020B0503020204020204" pitchFamily="34" charset="-122"/>
                <a:ea typeface="Microsoft YaHei" panose="020B0503020204020204" pitchFamily="34" charset="-122"/>
              </a:rPr>
              <a:t>目标：</a:t>
            </a:r>
            <a:endParaRPr kumimoji="1" lang="en-US" altLang="zh-CN" sz="2800" dirty="0">
              <a:solidFill>
                <a:srgbClr val="CC0099"/>
              </a:solidFill>
              <a:latin typeface="Microsoft YaHei" panose="020B0503020204020204" pitchFamily="34" charset="-122"/>
              <a:ea typeface="Microsoft YaHei" panose="020B0503020204020204" pitchFamily="34" charset="-122"/>
            </a:endParaRPr>
          </a:p>
          <a:p>
            <a:pPr>
              <a:lnSpc>
                <a:spcPct val="150000"/>
              </a:lnSpc>
            </a:pPr>
            <a:r>
              <a:rPr kumimoji="1" lang="zh-CN" altLang="en-US" sz="2800" dirty="0">
                <a:solidFill>
                  <a:srgbClr val="CC0099"/>
                </a:solidFill>
                <a:latin typeface="Microsoft YaHei" panose="020B0503020204020204" pitchFamily="34" charset="-122"/>
                <a:ea typeface="Microsoft YaHei" panose="020B0503020204020204" pitchFamily="34" charset="-122"/>
              </a:rPr>
              <a:t>越来越快！</a:t>
            </a:r>
            <a:endParaRPr kumimoji="1" lang="en-US" altLang="zh-CN" sz="2800" dirty="0">
              <a:solidFill>
                <a:srgbClr val="CC0099"/>
              </a:solidFill>
              <a:latin typeface="Microsoft YaHei" panose="020B0503020204020204" pitchFamily="34" charset="-122"/>
              <a:ea typeface="Microsoft YaHei" panose="020B0503020204020204" pitchFamily="34" charset="-122"/>
            </a:endParaRPr>
          </a:p>
          <a:p>
            <a:pPr>
              <a:lnSpc>
                <a:spcPct val="150000"/>
              </a:lnSpc>
            </a:pPr>
            <a:r>
              <a:rPr kumimoji="1" lang="zh-CN" altLang="en-US" sz="2800" dirty="0">
                <a:solidFill>
                  <a:srgbClr val="CC0099"/>
                </a:solidFill>
                <a:latin typeface="Microsoft YaHei" panose="020B0503020204020204" pitchFamily="34" charset="-122"/>
                <a:ea typeface="Microsoft YaHei" panose="020B0503020204020204" pitchFamily="34" charset="-122"/>
              </a:rPr>
              <a:t>越来越准！</a:t>
            </a:r>
          </a:p>
        </p:txBody>
      </p:sp>
    </p:spTree>
    <p:extLst>
      <p:ext uri="{BB962C8B-B14F-4D97-AF65-F5344CB8AC3E}">
        <p14:creationId xmlns:p14="http://schemas.microsoft.com/office/powerpoint/2010/main" val="927367048"/>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7157"/>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870928"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目标跟踪</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12" name="文本框 11">
            <a:extLst>
              <a:ext uri="{FF2B5EF4-FFF2-40B4-BE49-F238E27FC236}">
                <a16:creationId xmlns:a16="http://schemas.microsoft.com/office/drawing/2014/main" id="{DAE974F7-81FE-4165-A10E-0F2F916EBBBA}"/>
              </a:ext>
            </a:extLst>
          </p:cNvPr>
          <p:cNvSpPr txBox="1"/>
          <p:nvPr/>
        </p:nvSpPr>
        <p:spPr>
          <a:xfrm>
            <a:off x="231775" y="1358547"/>
            <a:ext cx="11791950" cy="1705403"/>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ü"/>
            </a:pPr>
            <a:r>
              <a:rPr lang="zh-CN" altLang="en-US" dirty="0">
                <a:latin typeface="微软雅黑" panose="020B0503020204020204" pitchFamily="34" charset="-122"/>
                <a:ea typeface="微软雅黑" panose="020B0503020204020204" pitchFamily="34" charset="-122"/>
              </a:rPr>
              <a:t>目标跟踪是计算机视觉研究领域的热点之一，并得到广泛应用。相机的跟踪对焦、无人机的自动目标跟踪等都需要用到了目标跟踪技术。</a:t>
            </a:r>
            <a:endParaRPr lang="en-US" altLang="zh-CN"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dirty="0">
                <a:latin typeface="微软雅黑" panose="020B0503020204020204" pitchFamily="34" charset="-122"/>
                <a:ea typeface="微软雅黑" panose="020B0503020204020204" pitchFamily="34" charset="-122"/>
              </a:rPr>
              <a:t>目标跟踪就是在连续的视频序列中，建立所要跟踪物体的</a:t>
            </a:r>
            <a:r>
              <a:rPr lang="zh-CN" altLang="en-US" dirty="0">
                <a:solidFill>
                  <a:srgbClr val="FF0000"/>
                </a:solidFill>
                <a:latin typeface="微软雅黑" panose="020B0503020204020204" pitchFamily="34" charset="-122"/>
                <a:ea typeface="微软雅黑" panose="020B0503020204020204" pitchFamily="34" charset="-122"/>
              </a:rPr>
              <a:t>位置关系</a:t>
            </a:r>
            <a:r>
              <a:rPr lang="zh-CN" altLang="en-US" dirty="0">
                <a:latin typeface="微软雅黑" panose="020B0503020204020204" pitchFamily="34" charset="-122"/>
                <a:ea typeface="微软雅黑" panose="020B0503020204020204" pitchFamily="34" charset="-122"/>
              </a:rPr>
              <a:t>，得到物体完整的</a:t>
            </a:r>
            <a:r>
              <a:rPr lang="zh-CN" altLang="en-US" dirty="0">
                <a:solidFill>
                  <a:srgbClr val="FF0000"/>
                </a:solidFill>
                <a:latin typeface="微软雅黑" panose="020B0503020204020204" pitchFamily="34" charset="-122"/>
                <a:ea typeface="微软雅黑" panose="020B0503020204020204" pitchFamily="34" charset="-122"/>
              </a:rPr>
              <a:t>运动轨迹</a:t>
            </a:r>
            <a:r>
              <a:rPr lang="zh-CN" altLang="en-US" dirty="0">
                <a:latin typeface="微软雅黑" panose="020B0503020204020204" pitchFamily="34" charset="-122"/>
                <a:ea typeface="微软雅黑" panose="020B0503020204020204" pitchFamily="34" charset="-122"/>
              </a:rPr>
              <a:t>。给定图像第一帧的目标坐标位置，计算在下一帧图像中目标的确切位置。</a:t>
            </a:r>
          </a:p>
        </p:txBody>
      </p:sp>
      <p:pic>
        <p:nvPicPr>
          <p:cNvPr id="13" name="图片 12">
            <a:extLst>
              <a:ext uri="{FF2B5EF4-FFF2-40B4-BE49-F238E27FC236}">
                <a16:creationId xmlns:a16="http://schemas.microsoft.com/office/drawing/2014/main" id="{F8A1932C-5353-4741-B08A-87BB2F2C51FD}"/>
              </a:ext>
            </a:extLst>
          </p:cNvPr>
          <p:cNvPicPr>
            <a:picLocks noChangeAspect="1"/>
          </p:cNvPicPr>
          <p:nvPr/>
        </p:nvPicPr>
        <p:blipFill>
          <a:blip r:embed="rId3"/>
          <a:stretch>
            <a:fillRect/>
          </a:stretch>
        </p:blipFill>
        <p:spPr>
          <a:xfrm>
            <a:off x="1615327" y="3087050"/>
            <a:ext cx="8961346" cy="3191512"/>
          </a:xfrm>
          <a:prstGeom prst="rect">
            <a:avLst/>
          </a:prstGeom>
        </p:spPr>
      </p:pic>
    </p:spTree>
    <p:extLst>
      <p:ext uri="{BB962C8B-B14F-4D97-AF65-F5344CB8AC3E}">
        <p14:creationId xmlns:p14="http://schemas.microsoft.com/office/powerpoint/2010/main" val="256073273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7157"/>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2292518"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细粒度分类</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11" name="图片 10">
            <a:extLst>
              <a:ext uri="{FF2B5EF4-FFF2-40B4-BE49-F238E27FC236}">
                <a16:creationId xmlns:a16="http://schemas.microsoft.com/office/drawing/2014/main" id="{EFCBEC18-9538-4514-B3AD-35D349AD0886}"/>
              </a:ext>
            </a:extLst>
          </p:cNvPr>
          <p:cNvPicPr>
            <a:picLocks noChangeAspect="1"/>
          </p:cNvPicPr>
          <p:nvPr/>
        </p:nvPicPr>
        <p:blipFill>
          <a:blip r:embed="rId3"/>
          <a:stretch>
            <a:fillRect/>
          </a:stretch>
        </p:blipFill>
        <p:spPr>
          <a:xfrm>
            <a:off x="862130" y="1516802"/>
            <a:ext cx="10467739" cy="4846740"/>
          </a:xfrm>
          <a:prstGeom prst="rect">
            <a:avLst/>
          </a:prstGeom>
        </p:spPr>
      </p:pic>
    </p:spTree>
    <p:extLst>
      <p:ext uri="{BB962C8B-B14F-4D97-AF65-F5344CB8AC3E}">
        <p14:creationId xmlns:p14="http://schemas.microsoft.com/office/powerpoint/2010/main" val="311704318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7157"/>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2714108"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图像风格迁移</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0" name="组合 9">
            <a:extLst>
              <a:ext uri="{FF2B5EF4-FFF2-40B4-BE49-F238E27FC236}">
                <a16:creationId xmlns:a16="http://schemas.microsoft.com/office/drawing/2014/main" id="{C519FADB-5B11-4AED-B49F-87A913556C49}"/>
              </a:ext>
            </a:extLst>
          </p:cNvPr>
          <p:cNvGrpSpPr/>
          <p:nvPr/>
        </p:nvGrpSpPr>
        <p:grpSpPr>
          <a:xfrm>
            <a:off x="175874" y="1305227"/>
            <a:ext cx="11840252" cy="3636376"/>
            <a:chOff x="652" y="3656"/>
            <a:chExt cx="17493" cy="4068"/>
          </a:xfrm>
        </p:grpSpPr>
        <p:pic>
          <p:nvPicPr>
            <p:cNvPr id="12" name="图片 11">
              <a:extLst>
                <a:ext uri="{FF2B5EF4-FFF2-40B4-BE49-F238E27FC236}">
                  <a16:creationId xmlns:a16="http://schemas.microsoft.com/office/drawing/2014/main" id="{3851BB8C-71CB-4D89-8D1B-CF7696D420D2}"/>
                </a:ext>
              </a:extLst>
            </p:cNvPr>
            <p:cNvPicPr>
              <a:picLocks noChangeAspect="1"/>
            </p:cNvPicPr>
            <p:nvPr/>
          </p:nvPicPr>
          <p:blipFill>
            <a:blip r:embed="rId3">
              <a:extLst>
                <a:ext uri="{28A0092B-C50C-407E-A947-70E740481C1C}">
                  <a14:useLocalDpi xmlns:a14="http://schemas.microsoft.com/office/drawing/2010/main" val="0"/>
                </a:ext>
              </a:extLst>
            </a:blip>
            <a:srcRect t="-7" b="9887"/>
            <a:stretch>
              <a:fillRect/>
            </a:stretch>
          </p:blipFill>
          <p:spPr>
            <a:xfrm>
              <a:off x="652" y="3656"/>
              <a:ext cx="5506" cy="3745"/>
            </a:xfrm>
            <a:prstGeom prst="rect">
              <a:avLst/>
            </a:prstGeom>
          </p:spPr>
        </p:pic>
        <p:pic>
          <p:nvPicPr>
            <p:cNvPr id="13" name="图片 12">
              <a:extLst>
                <a:ext uri="{FF2B5EF4-FFF2-40B4-BE49-F238E27FC236}">
                  <a16:creationId xmlns:a16="http://schemas.microsoft.com/office/drawing/2014/main" id="{1F1A178D-2948-492A-98C6-98CBE04C5EE1}"/>
                </a:ext>
              </a:extLst>
            </p:cNvPr>
            <p:cNvPicPr>
              <a:picLocks noChangeAspect="1"/>
            </p:cNvPicPr>
            <p:nvPr/>
          </p:nvPicPr>
          <p:blipFill>
            <a:blip r:embed="rId4">
              <a:extLst>
                <a:ext uri="{28A0092B-C50C-407E-A947-70E740481C1C}">
                  <a14:useLocalDpi xmlns:a14="http://schemas.microsoft.com/office/drawing/2010/main" val="0"/>
                </a:ext>
              </a:extLst>
            </a:blip>
            <a:srcRect t="-7" b="9317"/>
            <a:stretch>
              <a:fillRect/>
            </a:stretch>
          </p:blipFill>
          <p:spPr>
            <a:xfrm>
              <a:off x="6158" y="3656"/>
              <a:ext cx="5986" cy="4068"/>
            </a:xfrm>
            <a:prstGeom prst="rect">
              <a:avLst/>
            </a:prstGeom>
          </p:spPr>
        </p:pic>
        <p:pic>
          <p:nvPicPr>
            <p:cNvPr id="14" name="图片 13">
              <a:extLst>
                <a:ext uri="{FF2B5EF4-FFF2-40B4-BE49-F238E27FC236}">
                  <a16:creationId xmlns:a16="http://schemas.microsoft.com/office/drawing/2014/main" id="{99BE5251-1F98-4CD8-90B8-2CA6C95BF688}"/>
                </a:ext>
              </a:extLst>
            </p:cNvPr>
            <p:cNvPicPr>
              <a:picLocks noChangeAspect="1"/>
            </p:cNvPicPr>
            <p:nvPr/>
          </p:nvPicPr>
          <p:blipFill>
            <a:blip r:embed="rId5">
              <a:extLst>
                <a:ext uri="{28A0092B-C50C-407E-A947-70E740481C1C}">
                  <a14:useLocalDpi xmlns:a14="http://schemas.microsoft.com/office/drawing/2010/main" val="0"/>
                </a:ext>
              </a:extLst>
            </a:blip>
            <a:srcRect t="-6" b="9317"/>
            <a:stretch>
              <a:fillRect/>
            </a:stretch>
          </p:blipFill>
          <p:spPr>
            <a:xfrm>
              <a:off x="12144" y="3656"/>
              <a:ext cx="6001" cy="4068"/>
            </a:xfrm>
            <a:prstGeom prst="rect">
              <a:avLst/>
            </a:prstGeom>
          </p:spPr>
        </p:pic>
      </p:grpSp>
      <p:sp>
        <p:nvSpPr>
          <p:cNvPr id="15" name="矩形 14">
            <a:extLst>
              <a:ext uri="{FF2B5EF4-FFF2-40B4-BE49-F238E27FC236}">
                <a16:creationId xmlns:a16="http://schemas.microsoft.com/office/drawing/2014/main" id="{CD115EF9-2A78-479C-91EB-F81B9684EA93}"/>
              </a:ext>
            </a:extLst>
          </p:cNvPr>
          <p:cNvSpPr/>
          <p:nvPr/>
        </p:nvSpPr>
        <p:spPr>
          <a:xfrm>
            <a:off x="584483" y="5227171"/>
            <a:ext cx="10687987" cy="523220"/>
          </a:xfrm>
          <a:prstGeom prst="rect">
            <a:avLst/>
          </a:prstGeom>
          <a:solidFill>
            <a:schemeClr val="accent2">
              <a:lumMod val="20000"/>
              <a:lumOff val="80000"/>
            </a:schemeClr>
          </a:solidFill>
          <a:ln w="28575">
            <a:prstDash val="dash"/>
          </a:ln>
        </p:spPr>
        <p:style>
          <a:lnRef idx="2">
            <a:schemeClr val="accent2"/>
          </a:lnRef>
          <a:fillRef idx="1">
            <a:schemeClr val="lt1"/>
          </a:fillRef>
          <a:effectRef idx="0">
            <a:schemeClr val="accent2"/>
          </a:effectRef>
          <a:fontRef idx="minor">
            <a:schemeClr val="dk1"/>
          </a:fontRef>
        </p:style>
        <p:txBody>
          <a:bodyPr wrap="square">
            <a:spAutoFit/>
          </a:bodyPr>
          <a:lstStyle/>
          <a:p>
            <a:r>
              <a:rPr lang="zh-CN" altLang="en-US" sz="2800" dirty="0">
                <a:latin typeface="微软雅黑" panose="020B0503020204020204" pitchFamily="34" charset="-122"/>
                <a:ea typeface="微软雅黑" panose="020B0503020204020204" pitchFamily="34" charset="-122"/>
              </a:rPr>
              <a:t>那么对喜欢的绘画风格，怎么将其风格，搬到另外一张图片上呢？</a:t>
            </a:r>
            <a:endParaRPr lang="en-US" altLang="zh-CN" sz="2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3874743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7157"/>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2714108"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图像超分辨率</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16" name="AutoShape 4">
            <a:extLst>
              <a:ext uri="{FF2B5EF4-FFF2-40B4-BE49-F238E27FC236}">
                <a16:creationId xmlns:a16="http://schemas.microsoft.com/office/drawing/2014/main" id="{E7BAC804-9763-400E-9977-3E24936FEECC}"/>
              </a:ext>
            </a:extLst>
          </p:cNvPr>
          <p:cNvSpPr>
            <a:spLocks noChangeArrowheads="1"/>
          </p:cNvSpPr>
          <p:nvPr/>
        </p:nvSpPr>
        <p:spPr bwMode="auto">
          <a:xfrm>
            <a:off x="1103215" y="4653004"/>
            <a:ext cx="9985571" cy="1749745"/>
          </a:xfrm>
          <a:prstGeom prst="horizontalScroll">
            <a:avLst>
              <a:gd name="adj" fmla="val 12500"/>
            </a:avLst>
          </a:prstGeom>
          <a:solidFill>
            <a:srgbClr val="0070C0"/>
          </a:solidFill>
          <a:ln w="9525">
            <a:solidFill>
              <a:schemeClr val="tx1"/>
            </a:solidFill>
            <a:round/>
          </a:ln>
        </p:spPr>
        <p:txBody>
          <a:bodyPr wrap="none" lIns="73025" tIns="36512" rIns="73025" bIns="36512"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457200" algn="just">
              <a:lnSpc>
                <a:spcPct val="120000"/>
              </a:lnSpc>
            </a:pPr>
            <a:r>
              <a:rPr lang="zh-CN" altLang="en-US" sz="2000" b="1" dirty="0">
                <a:solidFill>
                  <a:schemeClr val="bg1"/>
                </a:solidFill>
                <a:latin typeface="微软雅黑" panose="020B0503020204020204" pitchFamily="34" charset="-122"/>
                <a:ea typeface="微软雅黑" panose="020B0503020204020204" pitchFamily="34" charset="-122"/>
              </a:rPr>
              <a:t>图像超分辨率是指由一幅低分辨率图像或图像序列恢复出高分辨率图像。</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pic>
        <p:nvPicPr>
          <p:cNvPr id="17" name="图片 16">
            <a:extLst>
              <a:ext uri="{FF2B5EF4-FFF2-40B4-BE49-F238E27FC236}">
                <a16:creationId xmlns:a16="http://schemas.microsoft.com/office/drawing/2014/main" id="{8AE38536-6373-47AF-877E-F81F27F8ED11}"/>
              </a:ext>
            </a:extLst>
          </p:cNvPr>
          <p:cNvPicPr>
            <a:picLocks noChangeAspect="1"/>
          </p:cNvPicPr>
          <p:nvPr/>
        </p:nvPicPr>
        <p:blipFill>
          <a:blip r:embed="rId3"/>
          <a:stretch>
            <a:fillRect/>
          </a:stretch>
        </p:blipFill>
        <p:spPr>
          <a:xfrm>
            <a:off x="1905288" y="1520181"/>
            <a:ext cx="8381423" cy="3348720"/>
          </a:xfrm>
          <a:prstGeom prst="rect">
            <a:avLst/>
          </a:prstGeom>
        </p:spPr>
      </p:pic>
    </p:spTree>
    <p:extLst>
      <p:ext uri="{BB962C8B-B14F-4D97-AF65-F5344CB8AC3E}">
        <p14:creationId xmlns:p14="http://schemas.microsoft.com/office/powerpoint/2010/main" val="198362415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7157"/>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870928"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文字识别</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11" name="矩形 10">
            <a:extLst>
              <a:ext uri="{FF2B5EF4-FFF2-40B4-BE49-F238E27FC236}">
                <a16:creationId xmlns:a16="http://schemas.microsoft.com/office/drawing/2014/main" id="{6E9435C1-2FDC-4DD3-B6EC-0034659C3E51}"/>
              </a:ext>
            </a:extLst>
          </p:cNvPr>
          <p:cNvSpPr/>
          <p:nvPr/>
        </p:nvSpPr>
        <p:spPr>
          <a:xfrm>
            <a:off x="514225" y="1885894"/>
            <a:ext cx="4903796" cy="4247317"/>
          </a:xfrm>
          <a:prstGeom prst="rect">
            <a:avLst/>
          </a:prstGeom>
        </p:spPr>
        <p:txBody>
          <a:bodyPr wrap="square">
            <a:spAutoFit/>
          </a:bodyPr>
          <a:lstStyle/>
          <a:p>
            <a:pPr marL="342900" indent="-342900">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文字检测是文字识别的</a:t>
            </a:r>
            <a:r>
              <a:rPr lang="zh-CN" altLang="en-US" sz="2000" dirty="0">
                <a:solidFill>
                  <a:srgbClr val="CC0099"/>
                </a:solidFill>
                <a:latin typeface="微软雅黑" panose="020B0503020204020204" pitchFamily="34" charset="-122"/>
                <a:ea typeface="微软雅黑" panose="020B0503020204020204" pitchFamily="34" charset="-122"/>
              </a:rPr>
              <a:t>前提</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sz="2000" b="1" dirty="0">
                <a:solidFill>
                  <a:srgbClr val="CC0099"/>
                </a:solidFill>
                <a:latin typeface="微软雅黑" panose="020B0503020204020204" pitchFamily="34" charset="-122"/>
                <a:ea typeface="微软雅黑" panose="020B0503020204020204" pitchFamily="34" charset="-122"/>
              </a:rPr>
              <a:t>任务：</a:t>
            </a:r>
            <a:r>
              <a:rPr lang="zh-CN" altLang="en-US" sz="2000" dirty="0">
                <a:latin typeface="微软雅黑" panose="020B0503020204020204" pitchFamily="34" charset="-122"/>
                <a:ea typeface="微软雅黑" panose="020B0503020204020204" pitchFamily="34" charset="-122"/>
              </a:rPr>
              <a:t>给定一张图片，找出这张图里文字出现的所有位置位置。</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rPr>
              <a:t>自然场景下的文字检测，非常具有</a:t>
            </a:r>
            <a:r>
              <a:rPr lang="zh-CN" altLang="en-US" sz="2000" b="1" dirty="0">
                <a:solidFill>
                  <a:srgbClr val="CC0099"/>
                </a:solidFill>
                <a:latin typeface="微软雅黑" panose="020B0503020204020204" pitchFamily="34" charset="-122"/>
                <a:ea typeface="微软雅黑" panose="020B0503020204020204" pitchFamily="34" charset="-122"/>
              </a:rPr>
              <a:t>挑战性</a:t>
            </a:r>
            <a:r>
              <a:rPr lang="zh-CN" altLang="en-US" sz="2000" dirty="0">
                <a:latin typeface="微软雅黑" panose="020B0503020204020204" pitchFamily="34" charset="-122"/>
                <a:ea typeface="微软雅黑" panose="020B0503020204020204" pitchFamily="34" charset="-122"/>
              </a:rPr>
              <a:t>，主要有以下几个难点：</a:t>
            </a:r>
            <a:endParaRPr lang="en-US" altLang="zh-CN" sz="2000" dirty="0">
              <a:latin typeface="微软雅黑" panose="020B0503020204020204" pitchFamily="34" charset="-122"/>
              <a:ea typeface="微软雅黑" panose="020B0503020204020204" pitchFamily="34" charset="-122"/>
            </a:endParaRPr>
          </a:p>
          <a:p>
            <a:pPr marL="800100" lvl="1" indent="-342900">
              <a:lnSpc>
                <a:spcPct val="150000"/>
              </a:lnSpc>
              <a:buFont typeface="Wingdings" panose="05000000000000000000" pitchFamily="2" charset="2"/>
              <a:buChar char="§"/>
            </a:pPr>
            <a:r>
              <a:rPr lang="zh-CN" altLang="en-US" sz="2000" dirty="0">
                <a:solidFill>
                  <a:srgbClr val="FF0000"/>
                </a:solidFill>
                <a:latin typeface="微软雅黑" panose="020B0503020204020204" pitchFamily="34" charset="-122"/>
                <a:ea typeface="微软雅黑" panose="020B0503020204020204" pitchFamily="34" charset="-122"/>
              </a:rPr>
              <a:t>文本存在多种分布</a:t>
            </a:r>
            <a:endParaRPr lang="en-US" altLang="zh-CN" sz="2000" dirty="0">
              <a:solidFill>
                <a:srgbClr val="FF0000"/>
              </a:solidFill>
              <a:latin typeface="微软雅黑" panose="020B0503020204020204" pitchFamily="34" charset="-122"/>
              <a:ea typeface="微软雅黑" panose="020B0503020204020204" pitchFamily="34" charset="-122"/>
            </a:endParaRPr>
          </a:p>
          <a:p>
            <a:pPr marL="800100" lvl="1" indent="-342900">
              <a:lnSpc>
                <a:spcPct val="150000"/>
              </a:lnSpc>
              <a:buFont typeface="Wingdings" panose="05000000000000000000" pitchFamily="2" charset="2"/>
              <a:buChar char="§"/>
            </a:pPr>
            <a:r>
              <a:rPr lang="zh-CN" altLang="en-US" sz="2000" dirty="0">
                <a:solidFill>
                  <a:srgbClr val="FF0000"/>
                </a:solidFill>
                <a:latin typeface="微软雅黑" panose="020B0503020204020204" pitchFamily="34" charset="-122"/>
                <a:ea typeface="微软雅黑" panose="020B0503020204020204" pitchFamily="34" charset="-122"/>
              </a:rPr>
              <a:t>文本排布形式多样</a:t>
            </a:r>
            <a:endParaRPr lang="en-US" altLang="zh-CN" sz="2000" dirty="0">
              <a:solidFill>
                <a:srgbClr val="FF0000"/>
              </a:solidFill>
              <a:latin typeface="微软雅黑" panose="020B0503020204020204" pitchFamily="34" charset="-122"/>
              <a:ea typeface="微软雅黑" panose="020B0503020204020204" pitchFamily="34" charset="-122"/>
            </a:endParaRPr>
          </a:p>
          <a:p>
            <a:pPr marL="800100" lvl="1" indent="-342900">
              <a:lnSpc>
                <a:spcPct val="150000"/>
              </a:lnSpc>
              <a:buFont typeface="Wingdings" panose="05000000000000000000" pitchFamily="2" charset="2"/>
              <a:buChar char="§"/>
            </a:pPr>
            <a:r>
              <a:rPr lang="zh-CN" altLang="en-US" sz="2000" dirty="0">
                <a:solidFill>
                  <a:srgbClr val="FF0000"/>
                </a:solidFill>
                <a:latin typeface="微软雅黑" panose="020B0503020204020204" pitchFamily="34" charset="-122"/>
                <a:ea typeface="微软雅黑" panose="020B0503020204020204" pitchFamily="34" charset="-122"/>
              </a:rPr>
              <a:t>文本存在多个方向</a:t>
            </a:r>
            <a:endParaRPr lang="en-US" altLang="zh-CN" sz="2000" dirty="0">
              <a:solidFill>
                <a:srgbClr val="FF0000"/>
              </a:solidFill>
              <a:latin typeface="微软雅黑" panose="020B0503020204020204" pitchFamily="34" charset="-122"/>
              <a:ea typeface="微软雅黑" panose="020B0503020204020204" pitchFamily="34" charset="-122"/>
            </a:endParaRPr>
          </a:p>
          <a:p>
            <a:pPr marL="800100" lvl="1" indent="-342900">
              <a:lnSpc>
                <a:spcPct val="150000"/>
              </a:lnSpc>
              <a:buFont typeface="Wingdings" panose="05000000000000000000" pitchFamily="2" charset="2"/>
              <a:buChar char="§"/>
            </a:pPr>
            <a:r>
              <a:rPr lang="zh-CN" altLang="en-US" sz="2000" dirty="0">
                <a:solidFill>
                  <a:srgbClr val="FF0000"/>
                </a:solidFill>
                <a:latin typeface="微软雅黑" panose="020B0503020204020204" pitchFamily="34" charset="-122"/>
                <a:ea typeface="微软雅黑" panose="020B0503020204020204" pitchFamily="34" charset="-122"/>
              </a:rPr>
              <a:t>多种语言混合</a:t>
            </a:r>
            <a:endParaRPr lang="zh-CN" altLang="en-US" dirty="0">
              <a:latin typeface="微软雅黑" panose="020B0503020204020204" pitchFamily="34" charset="-122"/>
              <a:ea typeface="微软雅黑" panose="020B0503020204020204" pitchFamily="34" charset="-122"/>
            </a:endParaRPr>
          </a:p>
        </p:txBody>
      </p:sp>
      <p:pic>
        <p:nvPicPr>
          <p:cNvPr id="12" name="图片 11">
            <a:extLst>
              <a:ext uri="{FF2B5EF4-FFF2-40B4-BE49-F238E27FC236}">
                <a16:creationId xmlns:a16="http://schemas.microsoft.com/office/drawing/2014/main" id="{78C771AD-6FE5-4840-B7C6-408406EEDB1B}"/>
              </a:ext>
            </a:extLst>
          </p:cNvPr>
          <p:cNvPicPr>
            <a:picLocks noChangeAspect="1"/>
          </p:cNvPicPr>
          <p:nvPr/>
        </p:nvPicPr>
        <p:blipFill>
          <a:blip r:embed="rId3"/>
          <a:stretch>
            <a:fillRect/>
          </a:stretch>
        </p:blipFill>
        <p:spPr>
          <a:xfrm>
            <a:off x="5418021" y="1462372"/>
            <a:ext cx="6581892" cy="5041653"/>
          </a:xfrm>
          <a:prstGeom prst="rect">
            <a:avLst/>
          </a:prstGeom>
        </p:spPr>
      </p:pic>
    </p:spTree>
    <p:extLst>
      <p:ext uri="{BB962C8B-B14F-4D97-AF65-F5344CB8AC3E}">
        <p14:creationId xmlns:p14="http://schemas.microsoft.com/office/powerpoint/2010/main" val="830162275"/>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6C606D1-03D7-4993-8C2B-098C7B2B6FE2}"/>
              </a:ext>
            </a:extLst>
          </p:cNvPr>
          <p:cNvGrpSpPr/>
          <p:nvPr/>
        </p:nvGrpSpPr>
        <p:grpSpPr>
          <a:xfrm>
            <a:off x="3580772" y="2035122"/>
            <a:ext cx="6869783" cy="2209735"/>
            <a:chOff x="2232283" y="2106686"/>
            <a:chExt cx="5161369" cy="1660206"/>
          </a:xfrm>
        </p:grpSpPr>
        <p:sp>
          <p:nvSpPr>
            <p:cNvPr id="3" name="矩形 2">
              <a:extLst>
                <a:ext uri="{FF2B5EF4-FFF2-40B4-BE49-F238E27FC236}">
                  <a16:creationId xmlns:a16="http://schemas.microsoft.com/office/drawing/2014/main" id="{AFAE3CB5-E8AD-4540-9C7A-AA2C891E02F0}"/>
                </a:ext>
              </a:extLst>
            </p:cNvPr>
            <p:cNvSpPr/>
            <p:nvPr/>
          </p:nvSpPr>
          <p:spPr>
            <a:xfrm>
              <a:off x="2232283" y="2229278"/>
              <a:ext cx="4821660" cy="1428038"/>
            </a:xfrm>
            <a:prstGeom prst="rect">
              <a:avLst/>
            </a:prstGeom>
            <a:solidFill>
              <a:srgbClr val="23B3D2">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CCDED856-FABD-41FE-9A90-C659C86D495A}"/>
                </a:ext>
              </a:extLst>
            </p:cNvPr>
            <p:cNvGrpSpPr/>
            <p:nvPr/>
          </p:nvGrpSpPr>
          <p:grpSpPr>
            <a:xfrm rot="10800000">
              <a:off x="2850918" y="2106686"/>
              <a:ext cx="4542734" cy="1660206"/>
              <a:chOff x="2807179" y="2437039"/>
              <a:chExt cx="3621480" cy="1323521"/>
            </a:xfrm>
          </p:grpSpPr>
          <p:sp>
            <p:nvSpPr>
              <p:cNvPr id="5" name="矩形 4">
                <a:extLst>
                  <a:ext uri="{FF2B5EF4-FFF2-40B4-BE49-F238E27FC236}">
                    <a16:creationId xmlns:a16="http://schemas.microsoft.com/office/drawing/2014/main" id="{963E0CA8-435F-4437-9608-40ECEAF3D515}"/>
                  </a:ext>
                </a:extLst>
              </p:cNvPr>
              <p:cNvSpPr/>
              <p:nvPr/>
            </p:nvSpPr>
            <p:spPr>
              <a:xfrm>
                <a:off x="2913619" y="2437041"/>
                <a:ext cx="80797" cy="1318182"/>
              </a:xfrm>
              <a:prstGeom prst="rect">
                <a:avLst/>
              </a:prstGeom>
              <a:solidFill>
                <a:srgbClr val="23B3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39819929-0FF0-4109-8826-6BB698BE09F3}"/>
                  </a:ext>
                </a:extLst>
              </p:cNvPr>
              <p:cNvSpPr/>
              <p:nvPr/>
            </p:nvSpPr>
            <p:spPr>
              <a:xfrm rot="5400000">
                <a:off x="3436405" y="3236387"/>
                <a:ext cx="36447" cy="1001223"/>
              </a:xfrm>
              <a:prstGeom prst="rect">
                <a:avLst/>
              </a:prstGeom>
              <a:solidFill>
                <a:srgbClr val="23B3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6">
                <a:extLst>
                  <a:ext uri="{FF2B5EF4-FFF2-40B4-BE49-F238E27FC236}">
                    <a16:creationId xmlns:a16="http://schemas.microsoft.com/office/drawing/2014/main" id="{11E260B8-1D51-4722-8CDB-83AF20530CA3}"/>
                  </a:ext>
                </a:extLst>
              </p:cNvPr>
              <p:cNvSpPr/>
              <p:nvPr/>
            </p:nvSpPr>
            <p:spPr>
              <a:xfrm>
                <a:off x="2807179" y="2437039"/>
                <a:ext cx="45719" cy="1323521"/>
              </a:xfrm>
              <a:prstGeom prst="rect">
                <a:avLst/>
              </a:prstGeom>
              <a:solidFill>
                <a:srgbClr val="3263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a:extLst>
                  <a:ext uri="{FF2B5EF4-FFF2-40B4-BE49-F238E27FC236}">
                    <a16:creationId xmlns:a16="http://schemas.microsoft.com/office/drawing/2014/main" id="{CA478E7B-79E1-46A3-9477-1FDEF617EF37}"/>
                  </a:ext>
                </a:extLst>
              </p:cNvPr>
              <p:cNvCxnSpPr>
                <a:cxnSpLocks/>
              </p:cNvCxnSpPr>
              <p:nvPr/>
            </p:nvCxnSpPr>
            <p:spPr>
              <a:xfrm rot="10800000" flipH="1">
                <a:off x="4020466" y="3741936"/>
                <a:ext cx="1813135" cy="0"/>
              </a:xfrm>
              <a:prstGeom prst="line">
                <a:avLst/>
              </a:prstGeom>
              <a:ln>
                <a:solidFill>
                  <a:srgbClr val="3263B1"/>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0DD352D7-F9EB-4807-9C93-02EF2A0543AA}"/>
                  </a:ext>
                </a:extLst>
              </p:cNvPr>
              <p:cNvCxnSpPr>
                <a:cxnSpLocks/>
              </p:cNvCxnSpPr>
              <p:nvPr/>
            </p:nvCxnSpPr>
            <p:spPr>
              <a:xfrm rot="10800000" flipH="1">
                <a:off x="3914660" y="2463550"/>
                <a:ext cx="2513999" cy="0"/>
              </a:xfrm>
              <a:prstGeom prst="line">
                <a:avLst/>
              </a:prstGeom>
              <a:ln>
                <a:solidFill>
                  <a:srgbClr val="3263B1"/>
                </a:solidFill>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77089288-17B7-4A6F-AA36-9DFAE574D4D6}"/>
                  </a:ext>
                </a:extLst>
              </p:cNvPr>
              <p:cNvSpPr/>
              <p:nvPr/>
            </p:nvSpPr>
            <p:spPr>
              <a:xfrm rot="5400000">
                <a:off x="3395823" y="1955371"/>
                <a:ext cx="36447" cy="1001223"/>
              </a:xfrm>
              <a:prstGeom prst="rect">
                <a:avLst/>
              </a:prstGeom>
              <a:solidFill>
                <a:srgbClr val="23B3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pic>
        <p:nvPicPr>
          <p:cNvPr id="12" name="图形 11">
            <a:extLst>
              <a:ext uri="{FF2B5EF4-FFF2-40B4-BE49-F238E27FC236}">
                <a16:creationId xmlns:a16="http://schemas.microsoft.com/office/drawing/2014/main" id="{5E284604-CD4B-4B8B-9586-54291DADD1F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42030" y="3736637"/>
            <a:ext cx="1115341" cy="1093480"/>
          </a:xfrm>
          <a:prstGeom prst="rect">
            <a:avLst/>
          </a:prstGeom>
        </p:spPr>
      </p:pic>
      <p:sp>
        <p:nvSpPr>
          <p:cNvPr id="13" name="矩形 12">
            <a:extLst>
              <a:ext uri="{FF2B5EF4-FFF2-40B4-BE49-F238E27FC236}">
                <a16:creationId xmlns:a16="http://schemas.microsoft.com/office/drawing/2014/main" id="{BD8576D0-E91D-49F2-BDA9-6E72F72D69B4}"/>
              </a:ext>
            </a:extLst>
          </p:cNvPr>
          <p:cNvSpPr/>
          <p:nvPr/>
        </p:nvSpPr>
        <p:spPr>
          <a:xfrm>
            <a:off x="4867343" y="2537341"/>
            <a:ext cx="5334467" cy="923330"/>
          </a:xfrm>
          <a:prstGeom prst="rect">
            <a:avLst/>
          </a:prstGeom>
          <a:noFill/>
          <a:effectLst>
            <a:outerShdw blurRad="63500" dist="50800" dir="2700000" algn="tl" rotWithShape="0">
              <a:srgbClr val="A9CBE9"/>
            </a:outerShdw>
          </a:effectLst>
        </p:spPr>
        <p:txBody>
          <a:bodyPr wrap="square" rtlCol="0">
            <a:spAutoFit/>
          </a:bodyPr>
          <a:lstStyle/>
          <a:p>
            <a:pPr algn="ctr"/>
            <a:r>
              <a:rPr lang="en-US" altLang="zh-CN" sz="5400" spc="300" dirty="0">
                <a:ln w="3175">
                  <a:solidFill>
                    <a:schemeClr val="bg1"/>
                  </a:solidFill>
                </a:ln>
                <a:solidFill>
                  <a:srgbClr val="032854"/>
                </a:solidFill>
                <a:latin typeface="造字工房力黑（非商用）常规体" pitchFamily="50" charset="-122"/>
                <a:ea typeface="造字工房力黑（非商用）常规体" pitchFamily="50" charset="-122"/>
              </a:rPr>
              <a:t>CV</a:t>
            </a:r>
            <a:r>
              <a:rPr lang="zh-CN" altLang="en-US" sz="5400" spc="300" dirty="0">
                <a:ln w="3175">
                  <a:solidFill>
                    <a:schemeClr val="bg1"/>
                  </a:solidFill>
                </a:ln>
                <a:solidFill>
                  <a:srgbClr val="032854"/>
                </a:solidFill>
                <a:latin typeface="造字工房力黑（非商用）常规体" pitchFamily="50" charset="-122"/>
                <a:ea typeface="造字工房力黑（非商用）常规体" pitchFamily="50" charset="-122"/>
              </a:rPr>
              <a:t>的主要任务</a:t>
            </a:r>
          </a:p>
        </p:txBody>
      </p:sp>
      <p:grpSp>
        <p:nvGrpSpPr>
          <p:cNvPr id="14" name="组合 13">
            <a:extLst>
              <a:ext uri="{FF2B5EF4-FFF2-40B4-BE49-F238E27FC236}">
                <a16:creationId xmlns:a16="http://schemas.microsoft.com/office/drawing/2014/main" id="{15583AAF-E8A3-4F0A-AB57-5AF934ADA369}"/>
              </a:ext>
            </a:extLst>
          </p:cNvPr>
          <p:cNvGrpSpPr/>
          <p:nvPr/>
        </p:nvGrpSpPr>
        <p:grpSpPr>
          <a:xfrm>
            <a:off x="1496956" y="1486365"/>
            <a:ext cx="3128877" cy="3129479"/>
            <a:chOff x="291945" y="1721454"/>
            <a:chExt cx="2350772" cy="2351224"/>
          </a:xfrm>
        </p:grpSpPr>
        <p:grpSp>
          <p:nvGrpSpPr>
            <p:cNvPr id="15" name="组合 14">
              <a:extLst>
                <a:ext uri="{FF2B5EF4-FFF2-40B4-BE49-F238E27FC236}">
                  <a16:creationId xmlns:a16="http://schemas.microsoft.com/office/drawing/2014/main" id="{C237F75E-B31C-4DFA-B1DA-376CF24F616E}"/>
                </a:ext>
              </a:extLst>
            </p:cNvPr>
            <p:cNvGrpSpPr/>
            <p:nvPr/>
          </p:nvGrpSpPr>
          <p:grpSpPr>
            <a:xfrm>
              <a:off x="291945" y="1721454"/>
              <a:ext cx="2350772" cy="2351224"/>
              <a:chOff x="1865533" y="685800"/>
              <a:chExt cx="4041080" cy="4041856"/>
            </a:xfrm>
          </p:grpSpPr>
          <p:sp>
            <p:nvSpPr>
              <p:cNvPr id="17" name="椭圆 16">
                <a:extLst>
                  <a:ext uri="{FF2B5EF4-FFF2-40B4-BE49-F238E27FC236}">
                    <a16:creationId xmlns:a16="http://schemas.microsoft.com/office/drawing/2014/main" id="{DDBA96D0-46B6-4073-9061-DEC826A41B31}"/>
                  </a:ext>
                </a:extLst>
              </p:cNvPr>
              <p:cNvSpPr/>
              <p:nvPr/>
            </p:nvSpPr>
            <p:spPr>
              <a:xfrm>
                <a:off x="2157047" y="996807"/>
                <a:ext cx="3419255" cy="3419840"/>
              </a:xfrm>
              <a:prstGeom prst="ellipse">
                <a:avLst/>
              </a:prstGeom>
              <a:gradFill flip="none" rotWithShape="1">
                <a:gsLst>
                  <a:gs pos="61000">
                    <a:srgbClr val="EBEBEB"/>
                  </a:gs>
                  <a:gs pos="0">
                    <a:schemeClr val="bg1"/>
                  </a:gs>
                  <a:gs pos="100000">
                    <a:schemeClr val="bg1">
                      <a:lumMod val="85000"/>
                    </a:schemeClr>
                  </a:gs>
                </a:gsLst>
                <a:lin ang="18900000" scaled="1"/>
                <a:tileRect/>
              </a:gradFill>
              <a:ln w="15875">
                <a:gradFill flip="none" rotWithShape="1">
                  <a:gsLst>
                    <a:gs pos="0">
                      <a:schemeClr val="bg1">
                        <a:lumMod val="75000"/>
                      </a:schemeClr>
                    </a:gs>
                    <a:gs pos="100000">
                      <a:schemeClr val="bg1"/>
                    </a:gs>
                  </a:gsLst>
                  <a:lin ang="18900000" scaled="1"/>
                  <a:tileRect/>
                </a:gradFill>
              </a:ln>
              <a:effectLst>
                <a:outerShdw blurRad="203200" dist="38100" dir="1140000" sx="102000" sy="102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83" tIns="45692" rIns="91383" bIns="45692" rtlCol="0" anchor="ctr"/>
              <a:lstStyle/>
              <a:p>
                <a:pPr algn="ctr"/>
                <a:endParaRPr lang="zh-CN" altLang="en-US" sz="5400" b="1">
                  <a:solidFill>
                    <a:schemeClr val="accent1"/>
                  </a:solidFill>
                  <a:latin typeface="思源黑体 CN Medium" panose="020B0600000000000000" pitchFamily="34" charset="-122"/>
                  <a:ea typeface="思源黑体 CN Medium" panose="020B0600000000000000" pitchFamily="34" charset="-122"/>
                </a:endParaRPr>
              </a:p>
            </p:txBody>
          </p:sp>
          <p:sp>
            <p:nvSpPr>
              <p:cNvPr id="18" name="弧形 17">
                <a:extLst>
                  <a:ext uri="{FF2B5EF4-FFF2-40B4-BE49-F238E27FC236}">
                    <a16:creationId xmlns:a16="http://schemas.microsoft.com/office/drawing/2014/main" id="{99026E7F-9C03-40D3-B270-497E08596E3D}"/>
                  </a:ext>
                </a:extLst>
              </p:cNvPr>
              <p:cNvSpPr/>
              <p:nvPr/>
            </p:nvSpPr>
            <p:spPr>
              <a:xfrm>
                <a:off x="2265508" y="1085850"/>
                <a:ext cx="3241130" cy="3241754"/>
              </a:xfrm>
              <a:prstGeom prst="arc">
                <a:avLst>
                  <a:gd name="adj1" fmla="val 1188827"/>
                  <a:gd name="adj2" fmla="val 12363011"/>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dirty="0">
                  <a:latin typeface="思源黑体 CN Medium" panose="020B0600000000000000" pitchFamily="34" charset="-122"/>
                  <a:ea typeface="思源黑体 CN Medium" panose="020B0600000000000000" pitchFamily="34" charset="-122"/>
                </a:endParaRPr>
              </a:p>
            </p:txBody>
          </p:sp>
          <p:sp>
            <p:nvSpPr>
              <p:cNvPr id="19" name="弧形 18">
                <a:extLst>
                  <a:ext uri="{FF2B5EF4-FFF2-40B4-BE49-F238E27FC236}">
                    <a16:creationId xmlns:a16="http://schemas.microsoft.com/office/drawing/2014/main" id="{D62050E0-8D0F-4041-9AF4-A96908B9E401}"/>
                  </a:ext>
                </a:extLst>
              </p:cNvPr>
              <p:cNvSpPr/>
              <p:nvPr/>
            </p:nvSpPr>
            <p:spPr>
              <a:xfrm>
                <a:off x="2332169" y="1152526"/>
                <a:ext cx="3107810" cy="3108404"/>
              </a:xfrm>
              <a:prstGeom prst="arc">
                <a:avLst>
                  <a:gd name="adj1" fmla="val 10727695"/>
                  <a:gd name="adj2" fmla="val 5816273"/>
                </a:avLst>
              </a:prstGeom>
              <a:ln w="3175">
                <a:solidFill>
                  <a:srgbClr val="23B3D2"/>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a:latin typeface="思源黑体 CN Medium" panose="020B0600000000000000" pitchFamily="34" charset="-122"/>
                  <a:ea typeface="思源黑体 CN Medium" panose="020B0600000000000000" pitchFamily="34" charset="-122"/>
                </a:endParaRPr>
              </a:p>
            </p:txBody>
          </p:sp>
          <p:sp>
            <p:nvSpPr>
              <p:cNvPr id="20" name="弧形 19">
                <a:extLst>
                  <a:ext uri="{FF2B5EF4-FFF2-40B4-BE49-F238E27FC236}">
                    <a16:creationId xmlns:a16="http://schemas.microsoft.com/office/drawing/2014/main" id="{A13CEC1D-EB72-4695-A3A0-45153B2D04A7}"/>
                  </a:ext>
                </a:extLst>
              </p:cNvPr>
              <p:cNvSpPr/>
              <p:nvPr/>
            </p:nvSpPr>
            <p:spPr>
              <a:xfrm>
                <a:off x="2045994" y="866298"/>
                <a:ext cx="3680160" cy="3680863"/>
              </a:xfrm>
              <a:prstGeom prst="arc">
                <a:avLst>
                  <a:gd name="adj1" fmla="val 4833914"/>
                  <a:gd name="adj2" fmla="val 18668007"/>
                </a:avLst>
              </a:prstGeom>
              <a:noFill/>
              <a:ln w="3175">
                <a:solidFill>
                  <a:srgbClr val="0070C0">
                    <a:alpha val="50196"/>
                  </a:srgb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dirty="0">
                  <a:latin typeface="思源黑体 CN Medium" panose="020B0600000000000000" pitchFamily="34" charset="-122"/>
                  <a:ea typeface="思源黑体 CN Medium" panose="020B0600000000000000" pitchFamily="34" charset="-122"/>
                </a:endParaRPr>
              </a:p>
            </p:txBody>
          </p:sp>
          <p:sp>
            <p:nvSpPr>
              <p:cNvPr id="21" name="弧形 20">
                <a:extLst>
                  <a:ext uri="{FF2B5EF4-FFF2-40B4-BE49-F238E27FC236}">
                    <a16:creationId xmlns:a16="http://schemas.microsoft.com/office/drawing/2014/main" id="{CDB3F34B-43F6-45F0-ADC8-52FB5D8A72ED}"/>
                  </a:ext>
                </a:extLst>
              </p:cNvPr>
              <p:cNvSpPr/>
              <p:nvPr/>
            </p:nvSpPr>
            <p:spPr>
              <a:xfrm>
                <a:off x="1865533" y="685800"/>
                <a:ext cx="4041080" cy="4041856"/>
              </a:xfrm>
              <a:prstGeom prst="arc">
                <a:avLst>
                  <a:gd name="adj1" fmla="val 16059351"/>
                  <a:gd name="adj2" fmla="val 8789058"/>
                </a:avLst>
              </a:prstGeom>
              <a:ln w="28575">
                <a:solidFill>
                  <a:srgbClr val="0070C0">
                    <a:alpha val="50196"/>
                  </a:srgb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dirty="0">
                  <a:latin typeface="思源黑体 CN Medium" panose="020B0600000000000000" pitchFamily="34" charset="-122"/>
                  <a:ea typeface="思源黑体 CN Medium" panose="020B0600000000000000" pitchFamily="34" charset="-122"/>
                </a:endParaRPr>
              </a:p>
            </p:txBody>
          </p:sp>
        </p:grpSp>
        <p:sp>
          <p:nvSpPr>
            <p:cNvPr id="16" name="矩形 15">
              <a:extLst>
                <a:ext uri="{FF2B5EF4-FFF2-40B4-BE49-F238E27FC236}">
                  <a16:creationId xmlns:a16="http://schemas.microsoft.com/office/drawing/2014/main" id="{01812729-39B2-4C1F-BA1F-8E1392F9BD85}"/>
                </a:ext>
              </a:extLst>
            </p:cNvPr>
            <p:cNvSpPr/>
            <p:nvPr/>
          </p:nvSpPr>
          <p:spPr>
            <a:xfrm>
              <a:off x="588972" y="2215297"/>
              <a:ext cx="1760051" cy="1456793"/>
            </a:xfrm>
            <a:prstGeom prst="rect">
              <a:avLst/>
            </a:prstGeom>
          </p:spPr>
          <p:txBody>
            <a:bodyPr wrap="square">
              <a:spAutoFit/>
            </a:bodyPr>
            <a:lstStyle/>
            <a:p>
              <a:pPr algn="ctr"/>
              <a:r>
                <a:rPr lang="en-US" altLang="zh-CN" sz="6000" spc="300" dirty="0">
                  <a:solidFill>
                    <a:srgbClr val="23B3D2"/>
                  </a:solidFill>
                  <a:effectLst>
                    <a:outerShdw blurRad="38100" dist="38100" dir="2700000" algn="tl">
                      <a:srgbClr val="032854"/>
                    </a:outerShdw>
                  </a:effectLst>
                  <a:latin typeface="Impact" panose="020B0806030902050204" pitchFamily="34" charset="0"/>
                  <a:ea typeface="思源黑体 CN Medium" panose="020B0600000000000000" pitchFamily="34" charset="-122"/>
                </a:rPr>
                <a:t>PART</a:t>
              </a:r>
            </a:p>
            <a:p>
              <a:pPr algn="ctr"/>
              <a:r>
                <a:rPr lang="en-US" altLang="zh-CN" sz="6000" spc="300" dirty="0">
                  <a:solidFill>
                    <a:srgbClr val="23B3D2"/>
                  </a:solidFill>
                  <a:effectLst>
                    <a:outerShdw blurRad="38100" dist="38100" dir="2700000" algn="tl">
                      <a:srgbClr val="032854"/>
                    </a:outerShdw>
                  </a:effectLst>
                  <a:latin typeface="Impact" panose="020B0806030902050204" pitchFamily="34" charset="0"/>
                  <a:ea typeface="思源黑体 CN Medium" panose="020B0600000000000000" pitchFamily="34" charset="-122"/>
                </a:rPr>
                <a:t>01</a:t>
              </a:r>
            </a:p>
          </p:txBody>
        </p:sp>
      </p:grpSp>
      <p:pic>
        <p:nvPicPr>
          <p:cNvPr id="23" name="图片 22">
            <a:extLst>
              <a:ext uri="{FF2B5EF4-FFF2-40B4-BE49-F238E27FC236}">
                <a16:creationId xmlns:a16="http://schemas.microsoft.com/office/drawing/2014/main" id="{394DB44E-691F-4492-B494-B7C6E45BC66B}"/>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9105357" y="3170272"/>
            <a:ext cx="1032282" cy="1032282"/>
          </a:xfrm>
          <a:prstGeom prst="rect">
            <a:avLst/>
          </a:prstGeom>
        </p:spPr>
      </p:pic>
    </p:spTree>
    <p:extLst>
      <p:ext uri="{BB962C8B-B14F-4D97-AF65-F5344CB8AC3E}">
        <p14:creationId xmlns:p14="http://schemas.microsoft.com/office/powerpoint/2010/main" val="2508450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53" presetClass="entr" presetSubtype="16"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 calcmode="lin" valueType="num">
                                      <p:cBhvr>
                                        <p:cTn id="10" dur="500" fill="hold"/>
                                        <p:tgtEl>
                                          <p:spTgt spid="14"/>
                                        </p:tgtEl>
                                        <p:attrNameLst>
                                          <p:attrName>ppt_w</p:attrName>
                                        </p:attrNameLst>
                                      </p:cBhvr>
                                      <p:tavLst>
                                        <p:tav tm="0">
                                          <p:val>
                                            <p:fltVal val="0"/>
                                          </p:val>
                                        </p:tav>
                                        <p:tav tm="100000">
                                          <p:val>
                                            <p:strVal val="#ppt_w"/>
                                          </p:val>
                                        </p:tav>
                                      </p:tavLst>
                                    </p:anim>
                                    <p:anim calcmode="lin" valueType="num">
                                      <p:cBhvr>
                                        <p:cTn id="11" dur="500" fill="hold"/>
                                        <p:tgtEl>
                                          <p:spTgt spid="14"/>
                                        </p:tgtEl>
                                        <p:attrNameLst>
                                          <p:attrName>ppt_h</p:attrName>
                                        </p:attrNameLst>
                                      </p:cBhvr>
                                      <p:tavLst>
                                        <p:tav tm="0">
                                          <p:val>
                                            <p:fltVal val="0"/>
                                          </p:val>
                                        </p:tav>
                                        <p:tav tm="100000">
                                          <p:val>
                                            <p:strVal val="#ppt_h"/>
                                          </p:val>
                                        </p:tav>
                                      </p:tavLst>
                                    </p:anim>
                                    <p:animEffect transition="in" filter="fade">
                                      <p:cBhvr>
                                        <p:cTn id="12" dur="500"/>
                                        <p:tgtEl>
                                          <p:spTgt spid="14"/>
                                        </p:tgtEl>
                                      </p:cBhvr>
                                    </p:animEffect>
                                  </p:childTnLst>
                                </p:cTn>
                              </p:par>
                              <p:par>
                                <p:cTn id="13" presetID="8" presetClass="emph" presetSubtype="0" fill="hold" nodeType="withEffect">
                                  <p:stCondLst>
                                    <p:cond delay="0"/>
                                  </p:stCondLst>
                                  <p:childTnLst>
                                    <p:animRot by="21600000">
                                      <p:cBhvr>
                                        <p:cTn id="14" dur="500" fill="hold"/>
                                        <p:tgtEl>
                                          <p:spTgt spid="14"/>
                                        </p:tgtEl>
                                        <p:attrNameLst>
                                          <p:attrName>r</p:attrName>
                                        </p:attrNameLst>
                                      </p:cBhvr>
                                    </p:animRot>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22" presetClass="entr" presetSubtype="4" fill="hold"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wipe(down)">
                                      <p:cBhvr>
                                        <p:cTn id="2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826044"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经典任务</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15" name="文本框 14">
            <a:extLst>
              <a:ext uri="{FF2B5EF4-FFF2-40B4-BE49-F238E27FC236}">
                <a16:creationId xmlns:a16="http://schemas.microsoft.com/office/drawing/2014/main" id="{B3C5203C-CE35-49C8-BE31-671B042A0257}"/>
              </a:ext>
            </a:extLst>
          </p:cNvPr>
          <p:cNvSpPr txBox="1"/>
          <p:nvPr/>
        </p:nvSpPr>
        <p:spPr>
          <a:xfrm>
            <a:off x="449412" y="1107143"/>
            <a:ext cx="11160385" cy="1308884"/>
          </a:xfrm>
          <a:prstGeom prst="rect">
            <a:avLst/>
          </a:prstGeom>
          <a:noFill/>
        </p:spPr>
        <p:txBody>
          <a:bodyPr wrap="square">
            <a:spAutoFit/>
          </a:bodyPr>
          <a:lstStyle/>
          <a:p>
            <a:pPr>
              <a:lnSpc>
                <a:spcPct val="150000"/>
              </a:lnSpc>
            </a:pPr>
            <a:r>
              <a:rPr lang="zh-CN" altLang="en-US" sz="2800" dirty="0">
                <a:solidFill>
                  <a:srgbClr val="000000"/>
                </a:solidFill>
                <a:latin typeface="微软雅黑" panose="020B0503020204020204" pitchFamily="34" charset="-122"/>
                <a:ea typeface="微软雅黑" panose="020B0503020204020204" pitchFamily="34" charset="-122"/>
              </a:rPr>
              <a:t>根据对计算机视觉目标任务的分解，可将其分为三大经典任务：</a:t>
            </a:r>
            <a:endParaRPr lang="en-US" altLang="zh-CN" sz="2800" dirty="0">
              <a:solidFill>
                <a:srgbClr val="000000"/>
              </a:solidFill>
              <a:latin typeface="微软雅黑" panose="020B0503020204020204" pitchFamily="34" charset="-122"/>
              <a:ea typeface="微软雅黑" panose="020B0503020204020204" pitchFamily="34" charset="-122"/>
            </a:endParaRPr>
          </a:p>
          <a:p>
            <a:pPr>
              <a:lnSpc>
                <a:spcPct val="150000"/>
              </a:lnSpc>
            </a:pPr>
            <a:r>
              <a:rPr lang="en-US" altLang="zh-CN" sz="2800" b="1" dirty="0">
                <a:solidFill>
                  <a:srgbClr val="000000"/>
                </a:solidFill>
                <a:latin typeface="微软雅黑" panose="020B0503020204020204" pitchFamily="34" charset="-122"/>
                <a:ea typeface="微软雅黑" panose="020B0503020204020204" pitchFamily="34" charset="-122"/>
              </a:rPr>
              <a:t>                         </a:t>
            </a:r>
            <a:r>
              <a:rPr lang="zh-CN" altLang="en-US" sz="2800" b="1" dirty="0">
                <a:solidFill>
                  <a:srgbClr val="000000"/>
                </a:solidFill>
                <a:latin typeface="微软雅黑" panose="020B0503020204020204" pitchFamily="34" charset="-122"/>
                <a:ea typeface="微软雅黑" panose="020B0503020204020204" pitchFamily="34" charset="-122"/>
              </a:rPr>
              <a:t>图像分类、目标检测、图像分割。</a:t>
            </a:r>
            <a:endParaRPr lang="zh-CN" altLang="en-US" sz="2800" b="1" i="0" dirty="0">
              <a:solidFill>
                <a:srgbClr val="000000"/>
              </a:solidFill>
              <a:effectLst/>
              <a:latin typeface="微软雅黑" panose="020B0503020204020204" pitchFamily="34" charset="-122"/>
              <a:ea typeface="微软雅黑" panose="020B0503020204020204" pitchFamily="34" charset="-122"/>
            </a:endParaRPr>
          </a:p>
        </p:txBody>
      </p:sp>
      <p:pic>
        <p:nvPicPr>
          <p:cNvPr id="3074" name="Picture 2">
            <a:extLst>
              <a:ext uri="{FF2B5EF4-FFF2-40B4-BE49-F238E27FC236}">
                <a16:creationId xmlns:a16="http://schemas.microsoft.com/office/drawing/2014/main" id="{F2F7225F-B895-4791-84C3-22AF016D0B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1390" y="2886714"/>
            <a:ext cx="8209219" cy="3514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8544681"/>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074"/>
                                        </p:tgtEl>
                                        <p:attrNameLst>
                                          <p:attrName>style.visibility</p:attrName>
                                        </p:attrNameLst>
                                      </p:cBhvr>
                                      <p:to>
                                        <p:strVal val="visible"/>
                                      </p:to>
                                    </p:set>
                                    <p:animEffect transition="in" filter="fade">
                                      <p:cBhvr>
                                        <p:cTn id="22"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6C606D1-03D7-4993-8C2B-098C7B2B6FE2}"/>
              </a:ext>
            </a:extLst>
          </p:cNvPr>
          <p:cNvGrpSpPr/>
          <p:nvPr/>
        </p:nvGrpSpPr>
        <p:grpSpPr>
          <a:xfrm>
            <a:off x="3580772" y="2035122"/>
            <a:ext cx="6869783" cy="2209735"/>
            <a:chOff x="2232283" y="2106686"/>
            <a:chExt cx="5161369" cy="1660206"/>
          </a:xfrm>
        </p:grpSpPr>
        <p:sp>
          <p:nvSpPr>
            <p:cNvPr id="3" name="矩形 2">
              <a:extLst>
                <a:ext uri="{FF2B5EF4-FFF2-40B4-BE49-F238E27FC236}">
                  <a16:creationId xmlns:a16="http://schemas.microsoft.com/office/drawing/2014/main" id="{AFAE3CB5-E8AD-4540-9C7A-AA2C891E02F0}"/>
                </a:ext>
              </a:extLst>
            </p:cNvPr>
            <p:cNvSpPr/>
            <p:nvPr/>
          </p:nvSpPr>
          <p:spPr>
            <a:xfrm>
              <a:off x="2232283" y="2229278"/>
              <a:ext cx="4821660" cy="1428038"/>
            </a:xfrm>
            <a:prstGeom prst="rect">
              <a:avLst/>
            </a:prstGeom>
            <a:solidFill>
              <a:srgbClr val="23B3D2">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a:extLst>
                <a:ext uri="{FF2B5EF4-FFF2-40B4-BE49-F238E27FC236}">
                  <a16:creationId xmlns:a16="http://schemas.microsoft.com/office/drawing/2014/main" id="{CCDED856-FABD-41FE-9A90-C659C86D495A}"/>
                </a:ext>
              </a:extLst>
            </p:cNvPr>
            <p:cNvGrpSpPr/>
            <p:nvPr/>
          </p:nvGrpSpPr>
          <p:grpSpPr>
            <a:xfrm rot="10800000">
              <a:off x="2850918" y="2106686"/>
              <a:ext cx="4542734" cy="1660206"/>
              <a:chOff x="2807179" y="2437039"/>
              <a:chExt cx="3621480" cy="1323521"/>
            </a:xfrm>
          </p:grpSpPr>
          <p:sp>
            <p:nvSpPr>
              <p:cNvPr id="5" name="矩形 4">
                <a:extLst>
                  <a:ext uri="{FF2B5EF4-FFF2-40B4-BE49-F238E27FC236}">
                    <a16:creationId xmlns:a16="http://schemas.microsoft.com/office/drawing/2014/main" id="{963E0CA8-435F-4437-9608-40ECEAF3D515}"/>
                  </a:ext>
                </a:extLst>
              </p:cNvPr>
              <p:cNvSpPr/>
              <p:nvPr/>
            </p:nvSpPr>
            <p:spPr>
              <a:xfrm>
                <a:off x="2913619" y="2437041"/>
                <a:ext cx="80797" cy="1318182"/>
              </a:xfrm>
              <a:prstGeom prst="rect">
                <a:avLst/>
              </a:prstGeom>
              <a:solidFill>
                <a:srgbClr val="23B3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39819929-0FF0-4109-8826-6BB698BE09F3}"/>
                  </a:ext>
                </a:extLst>
              </p:cNvPr>
              <p:cNvSpPr/>
              <p:nvPr/>
            </p:nvSpPr>
            <p:spPr>
              <a:xfrm rot="5400000">
                <a:off x="3436405" y="3236387"/>
                <a:ext cx="36447" cy="1001223"/>
              </a:xfrm>
              <a:prstGeom prst="rect">
                <a:avLst/>
              </a:prstGeom>
              <a:solidFill>
                <a:srgbClr val="23B3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6">
                <a:extLst>
                  <a:ext uri="{FF2B5EF4-FFF2-40B4-BE49-F238E27FC236}">
                    <a16:creationId xmlns:a16="http://schemas.microsoft.com/office/drawing/2014/main" id="{11E260B8-1D51-4722-8CDB-83AF20530CA3}"/>
                  </a:ext>
                </a:extLst>
              </p:cNvPr>
              <p:cNvSpPr/>
              <p:nvPr/>
            </p:nvSpPr>
            <p:spPr>
              <a:xfrm>
                <a:off x="2807179" y="2437039"/>
                <a:ext cx="45719" cy="1323521"/>
              </a:xfrm>
              <a:prstGeom prst="rect">
                <a:avLst/>
              </a:prstGeom>
              <a:solidFill>
                <a:srgbClr val="3263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a:extLst>
                  <a:ext uri="{FF2B5EF4-FFF2-40B4-BE49-F238E27FC236}">
                    <a16:creationId xmlns:a16="http://schemas.microsoft.com/office/drawing/2014/main" id="{CA478E7B-79E1-46A3-9477-1FDEF617EF37}"/>
                  </a:ext>
                </a:extLst>
              </p:cNvPr>
              <p:cNvCxnSpPr>
                <a:cxnSpLocks/>
              </p:cNvCxnSpPr>
              <p:nvPr/>
            </p:nvCxnSpPr>
            <p:spPr>
              <a:xfrm rot="10800000" flipH="1">
                <a:off x="4020466" y="3741936"/>
                <a:ext cx="1813135" cy="0"/>
              </a:xfrm>
              <a:prstGeom prst="line">
                <a:avLst/>
              </a:prstGeom>
              <a:ln>
                <a:solidFill>
                  <a:srgbClr val="3263B1"/>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0DD352D7-F9EB-4807-9C93-02EF2A0543AA}"/>
                  </a:ext>
                </a:extLst>
              </p:cNvPr>
              <p:cNvCxnSpPr>
                <a:cxnSpLocks/>
              </p:cNvCxnSpPr>
              <p:nvPr/>
            </p:nvCxnSpPr>
            <p:spPr>
              <a:xfrm rot="10800000" flipH="1">
                <a:off x="3914660" y="2463550"/>
                <a:ext cx="2513999" cy="0"/>
              </a:xfrm>
              <a:prstGeom prst="line">
                <a:avLst/>
              </a:prstGeom>
              <a:ln>
                <a:solidFill>
                  <a:srgbClr val="3263B1"/>
                </a:solidFill>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77089288-17B7-4A6F-AA36-9DFAE574D4D6}"/>
                  </a:ext>
                </a:extLst>
              </p:cNvPr>
              <p:cNvSpPr/>
              <p:nvPr/>
            </p:nvSpPr>
            <p:spPr>
              <a:xfrm rot="5400000">
                <a:off x="3395823" y="1955371"/>
                <a:ext cx="36447" cy="1001223"/>
              </a:xfrm>
              <a:prstGeom prst="rect">
                <a:avLst/>
              </a:prstGeom>
              <a:solidFill>
                <a:srgbClr val="23B3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pic>
        <p:nvPicPr>
          <p:cNvPr id="12" name="图形 11">
            <a:extLst>
              <a:ext uri="{FF2B5EF4-FFF2-40B4-BE49-F238E27FC236}">
                <a16:creationId xmlns:a16="http://schemas.microsoft.com/office/drawing/2014/main" id="{5E284604-CD4B-4B8B-9586-54291DADD1F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42030" y="3736637"/>
            <a:ext cx="1115341" cy="1093480"/>
          </a:xfrm>
          <a:prstGeom prst="rect">
            <a:avLst/>
          </a:prstGeom>
        </p:spPr>
      </p:pic>
      <p:sp>
        <p:nvSpPr>
          <p:cNvPr id="13" name="矩形 12">
            <a:extLst>
              <a:ext uri="{FF2B5EF4-FFF2-40B4-BE49-F238E27FC236}">
                <a16:creationId xmlns:a16="http://schemas.microsoft.com/office/drawing/2014/main" id="{BD8576D0-E91D-49F2-BDA9-6E72F72D69B4}"/>
              </a:ext>
            </a:extLst>
          </p:cNvPr>
          <p:cNvSpPr/>
          <p:nvPr/>
        </p:nvSpPr>
        <p:spPr>
          <a:xfrm>
            <a:off x="4867343" y="2537341"/>
            <a:ext cx="5334467" cy="923330"/>
          </a:xfrm>
          <a:prstGeom prst="rect">
            <a:avLst/>
          </a:prstGeom>
          <a:noFill/>
          <a:effectLst>
            <a:outerShdw blurRad="63500" dist="50800" dir="2700000" algn="tl" rotWithShape="0">
              <a:srgbClr val="A9CBE9"/>
            </a:outerShdw>
          </a:effectLst>
        </p:spPr>
        <p:txBody>
          <a:bodyPr wrap="square" rtlCol="0">
            <a:spAutoFit/>
          </a:bodyPr>
          <a:lstStyle/>
          <a:p>
            <a:pPr algn="ctr"/>
            <a:r>
              <a:rPr lang="zh-CN" altLang="en-US" sz="5400" spc="300" dirty="0">
                <a:ln w="3175">
                  <a:solidFill>
                    <a:schemeClr val="bg1"/>
                  </a:solidFill>
                </a:ln>
                <a:solidFill>
                  <a:srgbClr val="032854"/>
                </a:solidFill>
                <a:latin typeface="造字工房力黑（非商用）常规体" pitchFamily="50" charset="-122"/>
                <a:ea typeface="造字工房力黑（非商用）常规体" pitchFamily="50" charset="-122"/>
              </a:rPr>
              <a:t>目标检测</a:t>
            </a:r>
          </a:p>
        </p:txBody>
      </p:sp>
      <p:grpSp>
        <p:nvGrpSpPr>
          <p:cNvPr id="14" name="组合 13">
            <a:extLst>
              <a:ext uri="{FF2B5EF4-FFF2-40B4-BE49-F238E27FC236}">
                <a16:creationId xmlns:a16="http://schemas.microsoft.com/office/drawing/2014/main" id="{15583AAF-E8A3-4F0A-AB57-5AF934ADA369}"/>
              </a:ext>
            </a:extLst>
          </p:cNvPr>
          <p:cNvGrpSpPr/>
          <p:nvPr/>
        </p:nvGrpSpPr>
        <p:grpSpPr>
          <a:xfrm>
            <a:off x="1496956" y="1486365"/>
            <a:ext cx="3128877" cy="3129479"/>
            <a:chOff x="291945" y="1721454"/>
            <a:chExt cx="2350772" cy="2351224"/>
          </a:xfrm>
        </p:grpSpPr>
        <p:grpSp>
          <p:nvGrpSpPr>
            <p:cNvPr id="15" name="组合 14">
              <a:extLst>
                <a:ext uri="{FF2B5EF4-FFF2-40B4-BE49-F238E27FC236}">
                  <a16:creationId xmlns:a16="http://schemas.microsoft.com/office/drawing/2014/main" id="{C237F75E-B31C-4DFA-B1DA-376CF24F616E}"/>
                </a:ext>
              </a:extLst>
            </p:cNvPr>
            <p:cNvGrpSpPr/>
            <p:nvPr/>
          </p:nvGrpSpPr>
          <p:grpSpPr>
            <a:xfrm>
              <a:off x="291945" y="1721454"/>
              <a:ext cx="2350772" cy="2351224"/>
              <a:chOff x="1865533" y="685800"/>
              <a:chExt cx="4041080" cy="4041856"/>
            </a:xfrm>
          </p:grpSpPr>
          <p:sp>
            <p:nvSpPr>
              <p:cNvPr id="17" name="椭圆 16">
                <a:extLst>
                  <a:ext uri="{FF2B5EF4-FFF2-40B4-BE49-F238E27FC236}">
                    <a16:creationId xmlns:a16="http://schemas.microsoft.com/office/drawing/2014/main" id="{DDBA96D0-46B6-4073-9061-DEC826A41B31}"/>
                  </a:ext>
                </a:extLst>
              </p:cNvPr>
              <p:cNvSpPr/>
              <p:nvPr/>
            </p:nvSpPr>
            <p:spPr>
              <a:xfrm>
                <a:off x="2157047" y="996807"/>
                <a:ext cx="3419255" cy="3419840"/>
              </a:xfrm>
              <a:prstGeom prst="ellipse">
                <a:avLst/>
              </a:prstGeom>
              <a:gradFill flip="none" rotWithShape="1">
                <a:gsLst>
                  <a:gs pos="61000">
                    <a:srgbClr val="EBEBEB"/>
                  </a:gs>
                  <a:gs pos="0">
                    <a:schemeClr val="bg1"/>
                  </a:gs>
                  <a:gs pos="100000">
                    <a:schemeClr val="bg1">
                      <a:lumMod val="85000"/>
                    </a:schemeClr>
                  </a:gs>
                </a:gsLst>
                <a:lin ang="18900000" scaled="1"/>
                <a:tileRect/>
              </a:gradFill>
              <a:ln w="15875">
                <a:gradFill flip="none" rotWithShape="1">
                  <a:gsLst>
                    <a:gs pos="0">
                      <a:schemeClr val="bg1">
                        <a:lumMod val="75000"/>
                      </a:schemeClr>
                    </a:gs>
                    <a:gs pos="100000">
                      <a:schemeClr val="bg1"/>
                    </a:gs>
                  </a:gsLst>
                  <a:lin ang="18900000" scaled="1"/>
                  <a:tileRect/>
                </a:gradFill>
              </a:ln>
              <a:effectLst>
                <a:outerShdw blurRad="203200" dist="38100" dir="1140000" sx="102000" sy="102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83" tIns="45692" rIns="91383" bIns="45692" rtlCol="0" anchor="ctr"/>
              <a:lstStyle/>
              <a:p>
                <a:pPr algn="ctr"/>
                <a:endParaRPr lang="zh-CN" altLang="en-US" sz="5400" b="1">
                  <a:solidFill>
                    <a:schemeClr val="accent1"/>
                  </a:solidFill>
                  <a:latin typeface="思源黑体 CN Medium" panose="020B0600000000000000" pitchFamily="34" charset="-122"/>
                  <a:ea typeface="思源黑体 CN Medium" panose="020B0600000000000000" pitchFamily="34" charset="-122"/>
                </a:endParaRPr>
              </a:p>
            </p:txBody>
          </p:sp>
          <p:sp>
            <p:nvSpPr>
              <p:cNvPr id="18" name="弧形 17">
                <a:extLst>
                  <a:ext uri="{FF2B5EF4-FFF2-40B4-BE49-F238E27FC236}">
                    <a16:creationId xmlns:a16="http://schemas.microsoft.com/office/drawing/2014/main" id="{99026E7F-9C03-40D3-B270-497E08596E3D}"/>
                  </a:ext>
                </a:extLst>
              </p:cNvPr>
              <p:cNvSpPr/>
              <p:nvPr/>
            </p:nvSpPr>
            <p:spPr>
              <a:xfrm>
                <a:off x="2265508" y="1085850"/>
                <a:ext cx="3241130" cy="3241754"/>
              </a:xfrm>
              <a:prstGeom prst="arc">
                <a:avLst>
                  <a:gd name="adj1" fmla="val 1188827"/>
                  <a:gd name="adj2" fmla="val 12363011"/>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dirty="0">
                  <a:latin typeface="思源黑体 CN Medium" panose="020B0600000000000000" pitchFamily="34" charset="-122"/>
                  <a:ea typeface="思源黑体 CN Medium" panose="020B0600000000000000" pitchFamily="34" charset="-122"/>
                </a:endParaRPr>
              </a:p>
            </p:txBody>
          </p:sp>
          <p:sp>
            <p:nvSpPr>
              <p:cNvPr id="19" name="弧形 18">
                <a:extLst>
                  <a:ext uri="{FF2B5EF4-FFF2-40B4-BE49-F238E27FC236}">
                    <a16:creationId xmlns:a16="http://schemas.microsoft.com/office/drawing/2014/main" id="{D62050E0-8D0F-4041-9AF4-A96908B9E401}"/>
                  </a:ext>
                </a:extLst>
              </p:cNvPr>
              <p:cNvSpPr/>
              <p:nvPr/>
            </p:nvSpPr>
            <p:spPr>
              <a:xfrm>
                <a:off x="2332169" y="1152526"/>
                <a:ext cx="3107810" cy="3108404"/>
              </a:xfrm>
              <a:prstGeom prst="arc">
                <a:avLst>
                  <a:gd name="adj1" fmla="val 10727695"/>
                  <a:gd name="adj2" fmla="val 5816273"/>
                </a:avLst>
              </a:prstGeom>
              <a:ln w="3175">
                <a:solidFill>
                  <a:srgbClr val="23B3D2"/>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a:latin typeface="思源黑体 CN Medium" panose="020B0600000000000000" pitchFamily="34" charset="-122"/>
                  <a:ea typeface="思源黑体 CN Medium" panose="020B0600000000000000" pitchFamily="34" charset="-122"/>
                </a:endParaRPr>
              </a:p>
            </p:txBody>
          </p:sp>
          <p:sp>
            <p:nvSpPr>
              <p:cNvPr id="20" name="弧形 19">
                <a:extLst>
                  <a:ext uri="{FF2B5EF4-FFF2-40B4-BE49-F238E27FC236}">
                    <a16:creationId xmlns:a16="http://schemas.microsoft.com/office/drawing/2014/main" id="{A13CEC1D-EB72-4695-A3A0-45153B2D04A7}"/>
                  </a:ext>
                </a:extLst>
              </p:cNvPr>
              <p:cNvSpPr/>
              <p:nvPr/>
            </p:nvSpPr>
            <p:spPr>
              <a:xfrm>
                <a:off x="2045994" y="866298"/>
                <a:ext cx="3680160" cy="3680863"/>
              </a:xfrm>
              <a:prstGeom prst="arc">
                <a:avLst>
                  <a:gd name="adj1" fmla="val 4833914"/>
                  <a:gd name="adj2" fmla="val 18668007"/>
                </a:avLst>
              </a:prstGeom>
              <a:noFill/>
              <a:ln w="3175">
                <a:solidFill>
                  <a:srgbClr val="0070C0">
                    <a:alpha val="50196"/>
                  </a:srgb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dirty="0">
                  <a:latin typeface="思源黑体 CN Medium" panose="020B0600000000000000" pitchFamily="34" charset="-122"/>
                  <a:ea typeface="思源黑体 CN Medium" panose="020B0600000000000000" pitchFamily="34" charset="-122"/>
                </a:endParaRPr>
              </a:p>
            </p:txBody>
          </p:sp>
          <p:sp>
            <p:nvSpPr>
              <p:cNvPr id="21" name="弧形 20">
                <a:extLst>
                  <a:ext uri="{FF2B5EF4-FFF2-40B4-BE49-F238E27FC236}">
                    <a16:creationId xmlns:a16="http://schemas.microsoft.com/office/drawing/2014/main" id="{CDB3F34B-43F6-45F0-ADC8-52FB5D8A72ED}"/>
                  </a:ext>
                </a:extLst>
              </p:cNvPr>
              <p:cNvSpPr/>
              <p:nvPr/>
            </p:nvSpPr>
            <p:spPr>
              <a:xfrm>
                <a:off x="1865533" y="685800"/>
                <a:ext cx="4041080" cy="4041856"/>
              </a:xfrm>
              <a:prstGeom prst="arc">
                <a:avLst>
                  <a:gd name="adj1" fmla="val 16059351"/>
                  <a:gd name="adj2" fmla="val 8789058"/>
                </a:avLst>
              </a:prstGeom>
              <a:ln w="28575">
                <a:solidFill>
                  <a:srgbClr val="0070C0">
                    <a:alpha val="50196"/>
                  </a:srgb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b="1" dirty="0">
                  <a:latin typeface="思源黑体 CN Medium" panose="020B0600000000000000" pitchFamily="34" charset="-122"/>
                  <a:ea typeface="思源黑体 CN Medium" panose="020B0600000000000000" pitchFamily="34" charset="-122"/>
                </a:endParaRPr>
              </a:p>
            </p:txBody>
          </p:sp>
        </p:grpSp>
        <p:sp>
          <p:nvSpPr>
            <p:cNvPr id="16" name="矩形 15">
              <a:extLst>
                <a:ext uri="{FF2B5EF4-FFF2-40B4-BE49-F238E27FC236}">
                  <a16:creationId xmlns:a16="http://schemas.microsoft.com/office/drawing/2014/main" id="{01812729-39B2-4C1F-BA1F-8E1392F9BD85}"/>
                </a:ext>
              </a:extLst>
            </p:cNvPr>
            <p:cNvSpPr/>
            <p:nvPr/>
          </p:nvSpPr>
          <p:spPr>
            <a:xfrm>
              <a:off x="588972" y="2215297"/>
              <a:ext cx="1760051" cy="1456793"/>
            </a:xfrm>
            <a:prstGeom prst="rect">
              <a:avLst/>
            </a:prstGeom>
          </p:spPr>
          <p:txBody>
            <a:bodyPr wrap="square">
              <a:spAutoFit/>
            </a:bodyPr>
            <a:lstStyle/>
            <a:p>
              <a:pPr algn="ctr"/>
              <a:r>
                <a:rPr lang="en-US" altLang="zh-CN" sz="6000" spc="300" dirty="0">
                  <a:solidFill>
                    <a:srgbClr val="23B3D2"/>
                  </a:solidFill>
                  <a:effectLst>
                    <a:outerShdw blurRad="38100" dist="38100" dir="2700000" algn="tl">
                      <a:srgbClr val="032854"/>
                    </a:outerShdw>
                  </a:effectLst>
                  <a:latin typeface="Impact" panose="020B0806030902050204" pitchFamily="34" charset="0"/>
                  <a:ea typeface="思源黑体 CN Medium" panose="020B0600000000000000" pitchFamily="34" charset="-122"/>
                </a:rPr>
                <a:t>PART</a:t>
              </a:r>
            </a:p>
            <a:p>
              <a:pPr algn="ctr"/>
              <a:r>
                <a:rPr lang="en-US" altLang="zh-CN" sz="6000" spc="300" dirty="0">
                  <a:solidFill>
                    <a:srgbClr val="23B3D2"/>
                  </a:solidFill>
                  <a:effectLst>
                    <a:outerShdw blurRad="38100" dist="38100" dir="2700000" algn="tl">
                      <a:srgbClr val="032854"/>
                    </a:outerShdw>
                  </a:effectLst>
                  <a:latin typeface="Impact" panose="020B0806030902050204" pitchFamily="34" charset="0"/>
                  <a:ea typeface="思源黑体 CN Medium" panose="020B0600000000000000" pitchFamily="34" charset="-122"/>
                </a:rPr>
                <a:t>02</a:t>
              </a:r>
            </a:p>
          </p:txBody>
        </p:sp>
      </p:grpSp>
      <p:pic>
        <p:nvPicPr>
          <p:cNvPr id="23" name="图片 22">
            <a:extLst>
              <a:ext uri="{FF2B5EF4-FFF2-40B4-BE49-F238E27FC236}">
                <a16:creationId xmlns:a16="http://schemas.microsoft.com/office/drawing/2014/main" id="{394DB44E-691F-4492-B494-B7C6E45BC66B}"/>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9105357" y="3170272"/>
            <a:ext cx="1032282" cy="1032282"/>
          </a:xfrm>
          <a:prstGeom prst="rect">
            <a:avLst/>
          </a:prstGeom>
        </p:spPr>
      </p:pic>
    </p:spTree>
    <p:extLst>
      <p:ext uri="{BB962C8B-B14F-4D97-AF65-F5344CB8AC3E}">
        <p14:creationId xmlns:p14="http://schemas.microsoft.com/office/powerpoint/2010/main" val="2578477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53" presetClass="entr" presetSubtype="16"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 calcmode="lin" valueType="num">
                                      <p:cBhvr>
                                        <p:cTn id="10" dur="500" fill="hold"/>
                                        <p:tgtEl>
                                          <p:spTgt spid="14"/>
                                        </p:tgtEl>
                                        <p:attrNameLst>
                                          <p:attrName>ppt_w</p:attrName>
                                        </p:attrNameLst>
                                      </p:cBhvr>
                                      <p:tavLst>
                                        <p:tav tm="0">
                                          <p:val>
                                            <p:fltVal val="0"/>
                                          </p:val>
                                        </p:tav>
                                        <p:tav tm="100000">
                                          <p:val>
                                            <p:strVal val="#ppt_w"/>
                                          </p:val>
                                        </p:tav>
                                      </p:tavLst>
                                    </p:anim>
                                    <p:anim calcmode="lin" valueType="num">
                                      <p:cBhvr>
                                        <p:cTn id="11" dur="500" fill="hold"/>
                                        <p:tgtEl>
                                          <p:spTgt spid="14"/>
                                        </p:tgtEl>
                                        <p:attrNameLst>
                                          <p:attrName>ppt_h</p:attrName>
                                        </p:attrNameLst>
                                      </p:cBhvr>
                                      <p:tavLst>
                                        <p:tav tm="0">
                                          <p:val>
                                            <p:fltVal val="0"/>
                                          </p:val>
                                        </p:tav>
                                        <p:tav tm="100000">
                                          <p:val>
                                            <p:strVal val="#ppt_h"/>
                                          </p:val>
                                        </p:tav>
                                      </p:tavLst>
                                    </p:anim>
                                    <p:animEffect transition="in" filter="fade">
                                      <p:cBhvr>
                                        <p:cTn id="12" dur="500"/>
                                        <p:tgtEl>
                                          <p:spTgt spid="14"/>
                                        </p:tgtEl>
                                      </p:cBhvr>
                                    </p:animEffect>
                                  </p:childTnLst>
                                </p:cTn>
                              </p:par>
                              <p:par>
                                <p:cTn id="13" presetID="8" presetClass="emph" presetSubtype="0" fill="hold" nodeType="withEffect">
                                  <p:stCondLst>
                                    <p:cond delay="0"/>
                                  </p:stCondLst>
                                  <p:childTnLst>
                                    <p:animRot by="21600000">
                                      <p:cBhvr>
                                        <p:cTn id="14" dur="500" fill="hold"/>
                                        <p:tgtEl>
                                          <p:spTgt spid="14"/>
                                        </p:tgtEl>
                                        <p:attrNameLst>
                                          <p:attrName>r</p:attrName>
                                        </p:attrNameLst>
                                      </p:cBhvr>
                                    </p:animRot>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par>
                                <p:cTn id="23" presetID="22" presetClass="entr" presetSubtype="4" fill="hold"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wipe(down)">
                                      <p:cBhvr>
                                        <p:cTn id="2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870928"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目标检测</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11" name="矩形 10">
            <a:extLst>
              <a:ext uri="{FF2B5EF4-FFF2-40B4-BE49-F238E27FC236}">
                <a16:creationId xmlns:a16="http://schemas.microsoft.com/office/drawing/2014/main" id="{819F9E5D-BF04-45FE-8CDA-D4A6AFB7B393}"/>
              </a:ext>
            </a:extLst>
          </p:cNvPr>
          <p:cNvSpPr/>
          <p:nvPr/>
        </p:nvSpPr>
        <p:spPr>
          <a:xfrm>
            <a:off x="1017908" y="1146021"/>
            <a:ext cx="10560120" cy="961289"/>
          </a:xfrm>
          <a:prstGeom prst="rect">
            <a:avLst/>
          </a:prstGeom>
        </p:spPr>
        <p:txBody>
          <a:bodyPr wrap="square">
            <a:spAutoFit/>
          </a:bodyPr>
          <a:lstStyle/>
          <a:p>
            <a:pPr>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rPr>
              <a:t>目标检测的主要目的是让计算机可以自动识别图片或者视频帧中所有目标的类别，并在该目标周围绘制边界框，标示出每个目标的位置。</a:t>
            </a:r>
          </a:p>
        </p:txBody>
      </p:sp>
      <p:pic>
        <p:nvPicPr>
          <p:cNvPr id="1026" name="Picture 2" descr="https://ai-studio-static-online.cdn.bcebos.com/e25116d994724f83abe3bef7f033c1c89bf34e083075494bb7833947c557f4fc">
            <a:extLst>
              <a:ext uri="{FF2B5EF4-FFF2-40B4-BE49-F238E27FC236}">
                <a16:creationId xmlns:a16="http://schemas.microsoft.com/office/drawing/2014/main" id="{A3E075C9-46CB-4DEC-A050-D1E9B41999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9423" y="2294108"/>
            <a:ext cx="9161920" cy="3808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7114836"/>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D39E36B-1333-4D02-B77D-8F71FD2633F7}"/>
              </a:ext>
            </a:extLst>
          </p:cNvPr>
          <p:cNvSpPr txBox="1"/>
          <p:nvPr>
            <p:custDataLst>
              <p:tags r:id="rId2"/>
            </p:custDataLst>
          </p:nvPr>
        </p:nvSpPr>
        <p:spPr>
          <a:xfrm>
            <a:off x="1219200" y="635000"/>
            <a:ext cx="9753600" cy="2143125"/>
          </a:xfrm>
          <a:prstGeom prst="rect">
            <a:avLst/>
          </a:prstGeom>
          <a:noFill/>
        </p:spPr>
        <p:txBody>
          <a:bodyPr vert="horz" wrap="square" rtlCol="0" anchor="ctr" anchorCtr="0">
            <a:noAutofit/>
          </a:bodyPr>
          <a:lstStyle/>
          <a:p>
            <a:r>
              <a:rPr lang="zh-CN" altLang="en-US" sz="260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你认为目标检测涉及到哪些步骤？请简要说明。</a:t>
            </a:r>
          </a:p>
        </p:txBody>
      </p:sp>
      <p:sp>
        <p:nvSpPr>
          <p:cNvPr id="5" name="矩形: 圆角 4">
            <a:extLst>
              <a:ext uri="{FF2B5EF4-FFF2-40B4-BE49-F238E27FC236}">
                <a16:creationId xmlns:a16="http://schemas.microsoft.com/office/drawing/2014/main" id="{8F313411-D56A-4E77-AE76-A40174E4175C}"/>
              </a:ext>
            </a:extLst>
          </p:cNvPr>
          <p:cNvSpPr/>
          <p:nvPr>
            <p:custDataLst>
              <p:tags r:id="rId3"/>
            </p:custDataLst>
          </p:nvPr>
        </p:nvSpPr>
        <p:spPr>
          <a:xfrm>
            <a:off x="8915400" y="6215063"/>
            <a:ext cx="1543050" cy="411480"/>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rtlCol="0" anchor="ctr" anchorCtr="1">
            <a:noAutofit/>
          </a:bodyPr>
          <a:lstStyle/>
          <a:p>
            <a:pPr algn="ctr"/>
            <a:r>
              <a:rPr lang="zh-CN" altLang="en-US" sz="16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作答</a:t>
            </a:r>
          </a:p>
        </p:txBody>
      </p:sp>
      <p:grpSp>
        <p:nvGrpSpPr>
          <p:cNvPr id="10" name="组合 9">
            <a:extLst>
              <a:ext uri="{FF2B5EF4-FFF2-40B4-BE49-F238E27FC236}">
                <a16:creationId xmlns:a16="http://schemas.microsoft.com/office/drawing/2014/main" id="{D6FD4B91-DB90-4E4C-810C-757AD32C685F}"/>
              </a:ext>
            </a:extLst>
          </p:cNvPr>
          <p:cNvGrpSpPr/>
          <p:nvPr>
            <p:custDataLst>
              <p:tags r:id="rId4"/>
            </p:custDataLst>
          </p:nvPr>
        </p:nvGrpSpPr>
        <p:grpSpPr>
          <a:xfrm>
            <a:off x="0" y="0"/>
            <a:ext cx="12192000" cy="635000"/>
            <a:chOff x="0" y="0"/>
            <a:chExt cx="12192000" cy="635000"/>
          </a:xfrm>
        </p:grpSpPr>
        <p:sp>
          <p:nvSpPr>
            <p:cNvPr id="6" name="TitleBackground">
              <a:extLst>
                <a:ext uri="{FF2B5EF4-FFF2-40B4-BE49-F238E27FC236}">
                  <a16:creationId xmlns:a16="http://schemas.microsoft.com/office/drawing/2014/main" id="{4E54B9B7-EAE2-478D-B432-6A5DE821E3F7}"/>
                </a:ext>
              </a:extLst>
            </p:cNvPr>
            <p:cNvSpPr/>
            <p:nvPr>
              <p:custDataLst>
                <p:tags r:id="rId6"/>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ColorBlock">
              <a:extLst>
                <a:ext uri="{FF2B5EF4-FFF2-40B4-BE49-F238E27FC236}">
                  <a16:creationId xmlns:a16="http://schemas.microsoft.com/office/drawing/2014/main" id="{9201DD47-F85E-46CA-87DC-1FDB74533E8A}"/>
                </a:ext>
              </a:extLst>
            </p:cNvPr>
            <p:cNvSpPr/>
            <p:nvPr>
              <p:custDataLst>
                <p:tags r:id="rId7"/>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ypeText">
              <a:extLst>
                <a:ext uri="{FF2B5EF4-FFF2-40B4-BE49-F238E27FC236}">
                  <a16:creationId xmlns:a16="http://schemas.microsoft.com/office/drawing/2014/main" id="{12C6E60A-A9D3-45D9-828E-28657B3E1F84}"/>
                </a:ext>
              </a:extLst>
            </p:cNvPr>
            <p:cNvSpPr txBox="1"/>
            <p:nvPr>
              <p:custDataLst>
                <p:tags r:id="rId8"/>
              </p:custDataLst>
            </p:nvPr>
          </p:nvSpPr>
          <p:spPr>
            <a:xfrm>
              <a:off x="254000" y="0"/>
              <a:ext cx="1905000" cy="635000"/>
            </a:xfrm>
            <a:prstGeom prst="rect">
              <a:avLst/>
            </a:prstGeom>
            <a:noFill/>
          </p:spPr>
          <p:txBody>
            <a:bodyPr vert="horz" wrap="none" rtlCol="0" anchor="ctr" anchorCtr="0">
              <a:noAutofit/>
            </a:bodyPr>
            <a:lstStyle/>
            <a:p>
              <a:r>
                <a:rPr lang="zh-CN" altLang="en-US" sz="260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主观题</a:t>
              </a:r>
            </a:p>
          </p:txBody>
        </p:sp>
        <p:sp>
          <p:nvSpPr>
            <p:cNvPr id="9" name="TipText">
              <a:extLst>
                <a:ext uri="{FF2B5EF4-FFF2-40B4-BE49-F238E27FC236}">
                  <a16:creationId xmlns:a16="http://schemas.microsoft.com/office/drawing/2014/main" id="{2893C3E0-2461-482E-95D9-DA0758EF0723}"/>
                </a:ext>
              </a:extLst>
            </p:cNvPr>
            <p:cNvSpPr txBox="1"/>
            <p:nvPr>
              <p:custDataLst>
                <p:tags r:id="rId9"/>
              </p:custDataLst>
            </p:nvPr>
          </p:nvSpPr>
          <p:spPr>
            <a:xfrm>
              <a:off x="1525905" y="109220"/>
              <a:ext cx="2286000" cy="508000"/>
            </a:xfrm>
            <a:prstGeom prst="rect">
              <a:avLst/>
            </a:prstGeom>
            <a:noFill/>
          </p:spPr>
          <p:txBody>
            <a:bodyPr vert="horz" wrap="none" rtlCol="0" anchor="ctr" anchorCtr="0">
              <a:noAutofit/>
            </a:bodyPr>
            <a:lstStyle/>
            <a:p>
              <a:r>
                <a:rPr lang="en-US" altLang="zh-CN"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10</a:t>
              </a:r>
              <a:r>
                <a:rPr lang="zh-CN" altLang="en-US" sz="20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3" name="图片 2">
            <a:extLst>
              <a:ext uri="{FF2B5EF4-FFF2-40B4-BE49-F238E27FC236}">
                <a16:creationId xmlns:a16="http://schemas.microsoft.com/office/drawing/2014/main" id="{F16F0616-CE8A-40E1-9F61-49D03AF980BD}"/>
              </a:ext>
            </a:extLst>
          </p:cNvPr>
          <p:cNvPicPr>
            <a:picLocks/>
          </p:cNvPicPr>
          <p:nvPr>
            <p:custDataLst>
              <p:tags r:id="rId5"/>
            </p:custDataLst>
          </p:nvPr>
        </p:nvPicPr>
        <p:blipFill>
          <a:blip r:embed="rId11">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
    </p:custDataLst>
    <p:extLst>
      <p:ext uri="{BB962C8B-B14F-4D97-AF65-F5344CB8AC3E}">
        <p14:creationId xmlns:p14="http://schemas.microsoft.com/office/powerpoint/2010/main" val="10106182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870928"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目标检测</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11" name="矩形 10">
            <a:extLst>
              <a:ext uri="{FF2B5EF4-FFF2-40B4-BE49-F238E27FC236}">
                <a16:creationId xmlns:a16="http://schemas.microsoft.com/office/drawing/2014/main" id="{819F9E5D-BF04-45FE-8CDA-D4A6AFB7B393}"/>
              </a:ext>
            </a:extLst>
          </p:cNvPr>
          <p:cNvSpPr/>
          <p:nvPr/>
        </p:nvSpPr>
        <p:spPr>
          <a:xfrm>
            <a:off x="1017908" y="1146021"/>
            <a:ext cx="10560120" cy="961289"/>
          </a:xfrm>
          <a:prstGeom prst="rect">
            <a:avLst/>
          </a:prstGeom>
        </p:spPr>
        <p:txBody>
          <a:bodyPr wrap="square">
            <a:spAutoFit/>
          </a:bodyPr>
          <a:lstStyle/>
          <a:p>
            <a:pPr>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rPr>
              <a:t>图像分类处理基本流程，先使用卷积神经网络提取图像特征，然后再用这些特征预测分类概率，根据训练样本标签建立起分类损失函数，开启训练。</a:t>
            </a:r>
          </a:p>
        </p:txBody>
      </p:sp>
      <p:pic>
        <p:nvPicPr>
          <p:cNvPr id="2050" name="Picture 2" descr="https://ai-studio-static-online.cdn.bcebos.com/cf21664a4a1f4392945f86812d466879132426ab602846c38dab0eca0600e579">
            <a:extLst>
              <a:ext uri="{FF2B5EF4-FFF2-40B4-BE49-F238E27FC236}">
                <a16:creationId xmlns:a16="http://schemas.microsoft.com/office/drawing/2014/main" id="{EA40E64D-93F8-4CBF-9BA5-C27C097656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7459" y="2867025"/>
            <a:ext cx="9677081" cy="2958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6185279"/>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65FD34C-2B7C-4CFE-A012-CAF59E18B9A1}"/>
              </a:ext>
            </a:extLst>
          </p:cNvPr>
          <p:cNvGrpSpPr/>
          <p:nvPr/>
        </p:nvGrpSpPr>
        <p:grpSpPr>
          <a:xfrm>
            <a:off x="723553" y="308620"/>
            <a:ext cx="3716053" cy="584901"/>
            <a:chOff x="698153" y="503365"/>
            <a:chExt cx="3716053" cy="584901"/>
          </a:xfrm>
        </p:grpSpPr>
        <p:sp>
          <p:nvSpPr>
            <p:cNvPr id="3" name="矩形: 圆角 2">
              <a:extLst>
                <a:ext uri="{FF2B5EF4-FFF2-40B4-BE49-F238E27FC236}">
                  <a16:creationId xmlns:a16="http://schemas.microsoft.com/office/drawing/2014/main" id="{03740B4A-28A0-487D-882F-E631A96FCD09}"/>
                </a:ext>
              </a:extLst>
            </p:cNvPr>
            <p:cNvSpPr/>
            <p:nvPr/>
          </p:nvSpPr>
          <p:spPr>
            <a:xfrm>
              <a:off x="698153" y="503539"/>
              <a:ext cx="3716053" cy="584727"/>
            </a:xfrm>
            <a:prstGeom prst="roundRect">
              <a:avLst>
                <a:gd name="adj" fmla="val 50000"/>
              </a:avLst>
            </a:prstGeom>
            <a:solidFill>
              <a:srgbClr val="23B3D2"/>
            </a:solidFill>
            <a:ln>
              <a:noFill/>
            </a:ln>
          </p:spPr>
          <p:txBody>
            <a:bodyPr vert="horz" wrap="square" lIns="91404" tIns="45702" rIns="91404" bIns="45702" numCol="1" anchor="t" anchorCtr="0" compatLnSpc="1">
              <a:prstTxWarp prst="textNoShape">
                <a:avLst/>
              </a:prstTxWarp>
            </a:bodyPr>
            <a:lstStyle/>
            <a:p>
              <a:endParaRPr lang="zh-CN" altLang="en-US" sz="2399">
                <a:solidFill>
                  <a:schemeClr val="tx1"/>
                </a:solidFill>
                <a:latin typeface="思源黑体 CN Regular" panose="020B0500000000000000" pitchFamily="34" charset="-122"/>
                <a:ea typeface="思源黑体 CN Regular" panose="020B0500000000000000" pitchFamily="34" charset="-122"/>
              </a:endParaRPr>
            </a:p>
          </p:txBody>
        </p:sp>
        <p:sp>
          <p:nvSpPr>
            <p:cNvPr id="4" name="Freeform 15">
              <a:extLst>
                <a:ext uri="{FF2B5EF4-FFF2-40B4-BE49-F238E27FC236}">
                  <a16:creationId xmlns:a16="http://schemas.microsoft.com/office/drawing/2014/main" id="{50BF36C3-828C-4B6E-AD82-4D04DF22A0E3}"/>
                </a:ext>
              </a:extLst>
            </p:cNvPr>
            <p:cNvSpPr>
              <a:spLocks noEditPoints="1"/>
            </p:cNvSpPr>
            <p:nvPr/>
          </p:nvSpPr>
          <p:spPr bwMode="auto">
            <a:xfrm>
              <a:off x="4027045" y="651459"/>
              <a:ext cx="279141" cy="285788"/>
            </a:xfrm>
            <a:custGeom>
              <a:avLst/>
              <a:gdLst>
                <a:gd name="T0" fmla="*/ 224 w 411"/>
                <a:gd name="T1" fmla="*/ 346 h 411"/>
                <a:gd name="T2" fmla="*/ 193 w 411"/>
                <a:gd name="T3" fmla="*/ 320 h 411"/>
                <a:gd name="T4" fmla="*/ 272 w 411"/>
                <a:gd name="T5" fmla="*/ 227 h 411"/>
                <a:gd name="T6" fmla="*/ 67 w 411"/>
                <a:gd name="T7" fmla="*/ 227 h 411"/>
                <a:gd name="T8" fmla="*/ 67 w 411"/>
                <a:gd name="T9" fmla="*/ 183 h 411"/>
                <a:gd name="T10" fmla="*/ 272 w 411"/>
                <a:gd name="T11" fmla="*/ 183 h 411"/>
                <a:gd name="T12" fmla="*/ 193 w 411"/>
                <a:gd name="T13" fmla="*/ 91 h 411"/>
                <a:gd name="T14" fmla="*/ 224 w 411"/>
                <a:gd name="T15" fmla="*/ 64 h 411"/>
                <a:gd name="T16" fmla="*/ 345 w 411"/>
                <a:gd name="T17" fmla="*/ 205 h 411"/>
                <a:gd name="T18" fmla="*/ 224 w 411"/>
                <a:gd name="T19" fmla="*/ 346 h 411"/>
                <a:gd name="T20" fmla="*/ 206 w 411"/>
                <a:gd name="T21" fmla="*/ 0 h 411"/>
                <a:gd name="T22" fmla="*/ 411 w 411"/>
                <a:gd name="T23" fmla="*/ 205 h 411"/>
                <a:gd name="T24" fmla="*/ 206 w 411"/>
                <a:gd name="T25" fmla="*/ 411 h 411"/>
                <a:gd name="T26" fmla="*/ 0 w 411"/>
                <a:gd name="T27" fmla="*/ 205 h 411"/>
                <a:gd name="T28" fmla="*/ 206 w 411"/>
                <a:gd name="T29" fmla="*/ 0 h 411"/>
                <a:gd name="T30" fmla="*/ 206 w 411"/>
                <a:gd name="T31" fmla="*/ 26 h 411"/>
                <a:gd name="T32" fmla="*/ 385 w 411"/>
                <a:gd name="T33" fmla="*/ 205 h 411"/>
                <a:gd name="T34" fmla="*/ 206 w 411"/>
                <a:gd name="T35" fmla="*/ 385 h 411"/>
                <a:gd name="T36" fmla="*/ 27 w 411"/>
                <a:gd name="T37" fmla="*/ 205 h 411"/>
                <a:gd name="T38" fmla="*/ 206 w 411"/>
                <a:gd name="T39" fmla="*/ 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411">
                  <a:moveTo>
                    <a:pt x="224" y="346"/>
                  </a:moveTo>
                  <a:lnTo>
                    <a:pt x="193" y="320"/>
                  </a:lnTo>
                  <a:lnTo>
                    <a:pt x="272" y="227"/>
                  </a:lnTo>
                  <a:lnTo>
                    <a:pt x="67" y="227"/>
                  </a:lnTo>
                  <a:lnTo>
                    <a:pt x="67" y="183"/>
                  </a:lnTo>
                  <a:lnTo>
                    <a:pt x="272" y="183"/>
                  </a:lnTo>
                  <a:lnTo>
                    <a:pt x="193" y="91"/>
                  </a:lnTo>
                  <a:lnTo>
                    <a:pt x="224" y="64"/>
                  </a:lnTo>
                  <a:lnTo>
                    <a:pt x="345" y="205"/>
                  </a:lnTo>
                  <a:lnTo>
                    <a:pt x="224" y="346"/>
                  </a:lnTo>
                  <a:close/>
                  <a:moveTo>
                    <a:pt x="206" y="0"/>
                  </a:moveTo>
                  <a:cubicBezTo>
                    <a:pt x="319" y="0"/>
                    <a:pt x="411" y="92"/>
                    <a:pt x="411" y="205"/>
                  </a:cubicBezTo>
                  <a:cubicBezTo>
                    <a:pt x="411" y="319"/>
                    <a:pt x="319" y="411"/>
                    <a:pt x="206" y="411"/>
                  </a:cubicBezTo>
                  <a:cubicBezTo>
                    <a:pt x="92" y="411"/>
                    <a:pt x="0" y="319"/>
                    <a:pt x="0" y="205"/>
                  </a:cubicBezTo>
                  <a:cubicBezTo>
                    <a:pt x="0" y="92"/>
                    <a:pt x="92" y="0"/>
                    <a:pt x="206" y="0"/>
                  </a:cubicBezTo>
                  <a:close/>
                  <a:moveTo>
                    <a:pt x="206" y="26"/>
                  </a:moveTo>
                  <a:cubicBezTo>
                    <a:pt x="305" y="26"/>
                    <a:pt x="385" y="106"/>
                    <a:pt x="385" y="205"/>
                  </a:cubicBezTo>
                  <a:cubicBezTo>
                    <a:pt x="385" y="304"/>
                    <a:pt x="305" y="385"/>
                    <a:pt x="206" y="385"/>
                  </a:cubicBezTo>
                  <a:cubicBezTo>
                    <a:pt x="107" y="385"/>
                    <a:pt x="27" y="304"/>
                    <a:pt x="27" y="205"/>
                  </a:cubicBezTo>
                  <a:cubicBezTo>
                    <a:pt x="27" y="106"/>
                    <a:pt x="107" y="26"/>
                    <a:pt x="20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zh-CN" altLang="en-US" sz="2399">
                <a:latin typeface="思源黑体 CN Regular" panose="020B0500000000000000" pitchFamily="34" charset="-122"/>
                <a:ea typeface="思源黑体 CN Regular" panose="020B0500000000000000" pitchFamily="34" charset="-122"/>
              </a:endParaRPr>
            </a:p>
          </p:txBody>
        </p:sp>
        <p:sp>
          <p:nvSpPr>
            <p:cNvPr id="5" name="TextBox 108">
              <a:extLst>
                <a:ext uri="{FF2B5EF4-FFF2-40B4-BE49-F238E27FC236}">
                  <a16:creationId xmlns:a16="http://schemas.microsoft.com/office/drawing/2014/main" id="{3BD8815D-A245-4CE9-BCD6-14E4691C90BA}"/>
                </a:ext>
              </a:extLst>
            </p:cNvPr>
            <p:cNvSpPr txBox="1"/>
            <p:nvPr/>
          </p:nvSpPr>
          <p:spPr>
            <a:xfrm>
              <a:off x="1358178" y="503365"/>
              <a:ext cx="1870928" cy="584727"/>
            </a:xfrm>
            <a:prstGeom prst="rect">
              <a:avLst/>
            </a:prstGeom>
            <a:noFill/>
          </p:spPr>
          <p:txBody>
            <a:bodyPr wrap="none" lIns="91392" tIns="45696" rIns="91392" bIns="45696" rtlCol="0" anchor="ctr">
              <a:spAutoFit/>
            </a:bodyPr>
            <a:lstStyle/>
            <a:p>
              <a:r>
                <a:rPr lang="zh-CN" altLang="en-US" sz="3200" b="1" dirty="0">
                  <a:solidFill>
                    <a:srgbClr val="F8F8F8"/>
                  </a:solidFill>
                  <a:effectLst>
                    <a:outerShdw blurRad="38100" dist="38100" dir="2700000" algn="tl">
                      <a:srgbClr val="000000">
                        <a:alpha val="43137"/>
                      </a:srgbClr>
                    </a:outerShdw>
                  </a:effectLst>
                  <a:latin typeface="思源黑体 CN Regular" panose="020B0500000000000000" pitchFamily="34" charset="-122"/>
                  <a:ea typeface="思源黑体 CN Regular" panose="020B0500000000000000" pitchFamily="34" charset="-122"/>
                </a:rPr>
                <a:t>目标检测</a:t>
              </a:r>
            </a:p>
          </p:txBody>
        </p:sp>
      </p:grpSp>
      <p:grpSp>
        <p:nvGrpSpPr>
          <p:cNvPr id="30" name="组合 29">
            <a:extLst>
              <a:ext uri="{FF2B5EF4-FFF2-40B4-BE49-F238E27FC236}">
                <a16:creationId xmlns:a16="http://schemas.microsoft.com/office/drawing/2014/main" id="{285F0634-406B-43D5-9302-1E971D034D05}"/>
              </a:ext>
            </a:extLst>
          </p:cNvPr>
          <p:cNvGrpSpPr/>
          <p:nvPr/>
        </p:nvGrpSpPr>
        <p:grpSpPr>
          <a:xfrm>
            <a:off x="449413" y="243093"/>
            <a:ext cx="704498" cy="716130"/>
            <a:chOff x="424013" y="437838"/>
            <a:chExt cx="704498" cy="716130"/>
          </a:xfrm>
        </p:grpSpPr>
        <p:sp>
          <p:nvSpPr>
            <p:cNvPr id="7" name="Oval 12">
              <a:extLst>
                <a:ext uri="{FF2B5EF4-FFF2-40B4-BE49-F238E27FC236}">
                  <a16:creationId xmlns:a16="http://schemas.microsoft.com/office/drawing/2014/main" id="{D7B72A6E-A790-4DBA-B8CE-D98C5CAC32FF}"/>
                </a:ext>
              </a:extLst>
            </p:cNvPr>
            <p:cNvSpPr>
              <a:spLocks noChangeArrowheads="1"/>
            </p:cNvSpPr>
            <p:nvPr/>
          </p:nvSpPr>
          <p:spPr bwMode="auto">
            <a:xfrm>
              <a:off x="424013" y="437838"/>
              <a:ext cx="704498" cy="716130"/>
            </a:xfrm>
            <a:prstGeom prst="ellipse">
              <a:avLst/>
            </a:prstGeom>
            <a:solidFill>
              <a:srgbClr val="0A2C70"/>
            </a:solidFill>
            <a:ln w="63500">
              <a:solidFill>
                <a:srgbClr val="F3F8FB"/>
              </a:solidFill>
            </a:ln>
            <a:effectLst>
              <a:outerShdw blurRad="127000" dist="381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思源黑体 CN Regular" panose="020B0500000000000000" pitchFamily="34" charset="-122"/>
                <a:ea typeface="思源黑体 CN Regular" panose="020B0500000000000000" pitchFamily="34" charset="-122"/>
              </a:endParaRPr>
            </a:p>
          </p:txBody>
        </p:sp>
        <p:sp>
          <p:nvSpPr>
            <p:cNvPr id="9" name="椭圆 11">
              <a:extLst>
                <a:ext uri="{FF2B5EF4-FFF2-40B4-BE49-F238E27FC236}">
                  <a16:creationId xmlns:a16="http://schemas.microsoft.com/office/drawing/2014/main" id="{3F708C02-88E6-471C-8BBC-E5FA4DB67345}"/>
                </a:ext>
              </a:extLst>
            </p:cNvPr>
            <p:cNvSpPr/>
            <p:nvPr/>
          </p:nvSpPr>
          <p:spPr>
            <a:xfrm>
              <a:off x="535308" y="624636"/>
              <a:ext cx="457200" cy="339435"/>
            </a:xfrm>
            <a:custGeom>
              <a:avLst/>
              <a:gdLst>
                <a:gd name="connsiteX0" fmla="*/ 16373 w 607639"/>
                <a:gd name="connsiteY0" fmla="*/ 391850 h 451125"/>
                <a:gd name="connsiteX1" fmla="*/ 591266 w 607639"/>
                <a:gd name="connsiteY1" fmla="*/ 391850 h 451125"/>
                <a:gd name="connsiteX2" fmla="*/ 607639 w 607639"/>
                <a:gd name="connsiteY2" fmla="*/ 408208 h 451125"/>
                <a:gd name="connsiteX3" fmla="*/ 564684 w 607639"/>
                <a:gd name="connsiteY3" fmla="*/ 451125 h 451125"/>
                <a:gd name="connsiteX4" fmla="*/ 42955 w 607639"/>
                <a:gd name="connsiteY4" fmla="*/ 451125 h 451125"/>
                <a:gd name="connsiteX5" fmla="*/ 0 w 607639"/>
                <a:gd name="connsiteY5" fmla="*/ 408208 h 451125"/>
                <a:gd name="connsiteX6" fmla="*/ 16373 w 607639"/>
                <a:gd name="connsiteY6" fmla="*/ 391850 h 451125"/>
                <a:gd name="connsiteX7" fmla="*/ 243452 w 607639"/>
                <a:gd name="connsiteY7" fmla="*/ 119577 h 451125"/>
                <a:gd name="connsiteX8" fmla="*/ 349014 w 607639"/>
                <a:gd name="connsiteY8" fmla="*/ 156328 h 451125"/>
                <a:gd name="connsiteX9" fmla="*/ 352867 w 607639"/>
                <a:gd name="connsiteY9" fmla="*/ 161234 h 451125"/>
                <a:gd name="connsiteX10" fmla="*/ 350074 w 607639"/>
                <a:gd name="connsiteY10" fmla="*/ 166911 h 451125"/>
                <a:gd name="connsiteX11" fmla="*/ 327054 w 607639"/>
                <a:gd name="connsiteY11" fmla="*/ 180765 h 451125"/>
                <a:gd name="connsiteX12" fmla="*/ 370300 w 607639"/>
                <a:gd name="connsiteY12" fmla="*/ 223866 h 451125"/>
                <a:gd name="connsiteX13" fmla="*/ 370300 w 607639"/>
                <a:gd name="connsiteY13" fmla="*/ 232236 h 451125"/>
                <a:gd name="connsiteX14" fmla="*/ 348725 w 607639"/>
                <a:gd name="connsiteY14" fmla="*/ 253786 h 451125"/>
                <a:gd name="connsiteX15" fmla="*/ 344487 w 607639"/>
                <a:gd name="connsiteY15" fmla="*/ 255518 h 451125"/>
                <a:gd name="connsiteX16" fmla="*/ 340346 w 607639"/>
                <a:gd name="connsiteY16" fmla="*/ 253786 h 451125"/>
                <a:gd name="connsiteX17" fmla="*/ 297196 w 607639"/>
                <a:gd name="connsiteY17" fmla="*/ 210685 h 451125"/>
                <a:gd name="connsiteX18" fmla="*/ 283327 w 607639"/>
                <a:gd name="connsiteY18" fmla="*/ 233583 h 451125"/>
                <a:gd name="connsiteX19" fmla="*/ 277644 w 607639"/>
                <a:gd name="connsiteY19" fmla="*/ 236373 h 451125"/>
                <a:gd name="connsiteX20" fmla="*/ 272636 w 607639"/>
                <a:gd name="connsiteY20" fmla="*/ 232428 h 451125"/>
                <a:gd name="connsiteX21" fmla="*/ 235939 w 607639"/>
                <a:gd name="connsiteY21" fmla="*/ 127081 h 451125"/>
                <a:gd name="connsiteX22" fmla="*/ 237384 w 607639"/>
                <a:gd name="connsiteY22" fmla="*/ 121020 h 451125"/>
                <a:gd name="connsiteX23" fmla="*/ 243452 w 607639"/>
                <a:gd name="connsiteY23" fmla="*/ 119577 h 451125"/>
                <a:gd name="connsiteX24" fmla="*/ 93794 w 607639"/>
                <a:gd name="connsiteY24" fmla="*/ 41738 h 451125"/>
                <a:gd name="connsiteX25" fmla="*/ 90423 w 607639"/>
                <a:gd name="connsiteY25" fmla="*/ 45103 h 451125"/>
                <a:gd name="connsiteX26" fmla="*/ 90423 w 607639"/>
                <a:gd name="connsiteY26" fmla="*/ 329766 h 451125"/>
                <a:gd name="connsiteX27" fmla="*/ 93794 w 607639"/>
                <a:gd name="connsiteY27" fmla="*/ 333035 h 451125"/>
                <a:gd name="connsiteX28" fmla="*/ 513942 w 607639"/>
                <a:gd name="connsiteY28" fmla="*/ 333035 h 451125"/>
                <a:gd name="connsiteX29" fmla="*/ 517217 w 607639"/>
                <a:gd name="connsiteY29" fmla="*/ 329766 h 451125"/>
                <a:gd name="connsiteX30" fmla="*/ 517217 w 607639"/>
                <a:gd name="connsiteY30" fmla="*/ 45103 h 451125"/>
                <a:gd name="connsiteX31" fmla="*/ 513942 w 607639"/>
                <a:gd name="connsiteY31" fmla="*/ 41738 h 451125"/>
                <a:gd name="connsiteX32" fmla="*/ 93794 w 607639"/>
                <a:gd name="connsiteY32" fmla="*/ 0 h 451125"/>
                <a:gd name="connsiteX33" fmla="*/ 513942 w 607639"/>
                <a:gd name="connsiteY33" fmla="*/ 0 h 451125"/>
                <a:gd name="connsiteX34" fmla="*/ 559020 w 607639"/>
                <a:gd name="connsiteY34" fmla="*/ 45103 h 451125"/>
                <a:gd name="connsiteX35" fmla="*/ 559020 w 607639"/>
                <a:gd name="connsiteY35" fmla="*/ 329766 h 451125"/>
                <a:gd name="connsiteX36" fmla="*/ 513942 w 607639"/>
                <a:gd name="connsiteY36" fmla="*/ 374773 h 451125"/>
                <a:gd name="connsiteX37" fmla="*/ 93794 w 607639"/>
                <a:gd name="connsiteY37" fmla="*/ 374773 h 451125"/>
                <a:gd name="connsiteX38" fmla="*/ 48620 w 607639"/>
                <a:gd name="connsiteY38" fmla="*/ 329766 h 451125"/>
                <a:gd name="connsiteX39" fmla="*/ 48620 w 607639"/>
                <a:gd name="connsiteY39" fmla="*/ 45103 h 451125"/>
                <a:gd name="connsiteX40" fmla="*/ 93794 w 607639"/>
                <a:gd name="connsiteY40"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07639" h="451125">
                  <a:moveTo>
                    <a:pt x="16373" y="391850"/>
                  </a:moveTo>
                  <a:lnTo>
                    <a:pt x="591266" y="391850"/>
                  </a:lnTo>
                  <a:cubicBezTo>
                    <a:pt x="600319" y="391850"/>
                    <a:pt x="607639" y="399163"/>
                    <a:pt x="607639" y="408208"/>
                  </a:cubicBezTo>
                  <a:cubicBezTo>
                    <a:pt x="607639" y="431880"/>
                    <a:pt x="588377" y="451125"/>
                    <a:pt x="564684" y="451125"/>
                  </a:cubicBezTo>
                  <a:lnTo>
                    <a:pt x="42955" y="451125"/>
                  </a:lnTo>
                  <a:cubicBezTo>
                    <a:pt x="19262" y="451125"/>
                    <a:pt x="0" y="431880"/>
                    <a:pt x="0" y="408208"/>
                  </a:cubicBezTo>
                  <a:cubicBezTo>
                    <a:pt x="0" y="399163"/>
                    <a:pt x="7320" y="391850"/>
                    <a:pt x="16373" y="391850"/>
                  </a:cubicBezTo>
                  <a:close/>
                  <a:moveTo>
                    <a:pt x="243452" y="119577"/>
                  </a:moveTo>
                  <a:lnTo>
                    <a:pt x="349014" y="156328"/>
                  </a:lnTo>
                  <a:cubicBezTo>
                    <a:pt x="351133" y="157001"/>
                    <a:pt x="352674" y="158925"/>
                    <a:pt x="352867" y="161234"/>
                  </a:cubicBezTo>
                  <a:cubicBezTo>
                    <a:pt x="353156" y="163543"/>
                    <a:pt x="352000" y="165660"/>
                    <a:pt x="350074" y="166911"/>
                  </a:cubicBezTo>
                  <a:lnTo>
                    <a:pt x="327054" y="180765"/>
                  </a:lnTo>
                  <a:lnTo>
                    <a:pt x="370300" y="223866"/>
                  </a:lnTo>
                  <a:cubicBezTo>
                    <a:pt x="372515" y="226175"/>
                    <a:pt x="372515" y="229927"/>
                    <a:pt x="370300" y="232236"/>
                  </a:cubicBezTo>
                  <a:lnTo>
                    <a:pt x="348725" y="253786"/>
                  </a:lnTo>
                  <a:cubicBezTo>
                    <a:pt x="347569" y="254845"/>
                    <a:pt x="346125" y="255518"/>
                    <a:pt x="344487" y="255518"/>
                  </a:cubicBezTo>
                  <a:cubicBezTo>
                    <a:pt x="342946" y="255518"/>
                    <a:pt x="341502" y="254845"/>
                    <a:pt x="340346" y="253786"/>
                  </a:cubicBezTo>
                  <a:lnTo>
                    <a:pt x="297196" y="210685"/>
                  </a:lnTo>
                  <a:lnTo>
                    <a:pt x="283327" y="233583"/>
                  </a:lnTo>
                  <a:cubicBezTo>
                    <a:pt x="282075" y="235507"/>
                    <a:pt x="279859" y="236661"/>
                    <a:pt x="277644" y="236373"/>
                  </a:cubicBezTo>
                  <a:cubicBezTo>
                    <a:pt x="275333" y="236180"/>
                    <a:pt x="273406" y="234641"/>
                    <a:pt x="272636" y="232428"/>
                  </a:cubicBezTo>
                  <a:lnTo>
                    <a:pt x="235939" y="127081"/>
                  </a:lnTo>
                  <a:cubicBezTo>
                    <a:pt x="235265" y="124964"/>
                    <a:pt x="235747" y="122559"/>
                    <a:pt x="237384" y="121020"/>
                  </a:cubicBezTo>
                  <a:cubicBezTo>
                    <a:pt x="238925" y="119384"/>
                    <a:pt x="241333" y="118903"/>
                    <a:pt x="243452" y="119577"/>
                  </a:cubicBezTo>
                  <a:close/>
                  <a:moveTo>
                    <a:pt x="93794" y="41738"/>
                  </a:moveTo>
                  <a:cubicBezTo>
                    <a:pt x="91964" y="41738"/>
                    <a:pt x="90423" y="43276"/>
                    <a:pt x="90423" y="45103"/>
                  </a:cubicBezTo>
                  <a:lnTo>
                    <a:pt x="90423" y="329766"/>
                  </a:lnTo>
                  <a:cubicBezTo>
                    <a:pt x="90423" y="331593"/>
                    <a:pt x="91964" y="333035"/>
                    <a:pt x="93794" y="333035"/>
                  </a:cubicBezTo>
                  <a:lnTo>
                    <a:pt x="513942" y="333035"/>
                  </a:lnTo>
                  <a:cubicBezTo>
                    <a:pt x="515676" y="333035"/>
                    <a:pt x="517217" y="331593"/>
                    <a:pt x="517217" y="329766"/>
                  </a:cubicBezTo>
                  <a:lnTo>
                    <a:pt x="517217" y="45103"/>
                  </a:lnTo>
                  <a:cubicBezTo>
                    <a:pt x="517217" y="43276"/>
                    <a:pt x="515676" y="41738"/>
                    <a:pt x="513942" y="41738"/>
                  </a:cubicBezTo>
                  <a:close/>
                  <a:moveTo>
                    <a:pt x="93794" y="0"/>
                  </a:moveTo>
                  <a:lnTo>
                    <a:pt x="513942" y="0"/>
                  </a:lnTo>
                  <a:cubicBezTo>
                    <a:pt x="538793" y="0"/>
                    <a:pt x="559020" y="20196"/>
                    <a:pt x="559020" y="45103"/>
                  </a:cubicBezTo>
                  <a:lnTo>
                    <a:pt x="559020" y="329766"/>
                  </a:lnTo>
                  <a:cubicBezTo>
                    <a:pt x="559020" y="354577"/>
                    <a:pt x="538793" y="374773"/>
                    <a:pt x="513942" y="374773"/>
                  </a:cubicBezTo>
                  <a:lnTo>
                    <a:pt x="93794" y="374773"/>
                  </a:lnTo>
                  <a:cubicBezTo>
                    <a:pt x="68847" y="374773"/>
                    <a:pt x="48620" y="354577"/>
                    <a:pt x="48620" y="329766"/>
                  </a:cubicBezTo>
                  <a:lnTo>
                    <a:pt x="48620" y="45103"/>
                  </a:lnTo>
                  <a:cubicBezTo>
                    <a:pt x="48620" y="20196"/>
                    <a:pt x="68847" y="0"/>
                    <a:pt x="93794" y="0"/>
                  </a:cubicBezTo>
                  <a:close/>
                </a:path>
              </a:pathLst>
            </a:custGeom>
            <a:solidFill>
              <a:srgbClr val="0B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11" name="矩形 10">
            <a:extLst>
              <a:ext uri="{FF2B5EF4-FFF2-40B4-BE49-F238E27FC236}">
                <a16:creationId xmlns:a16="http://schemas.microsoft.com/office/drawing/2014/main" id="{819F9E5D-BF04-45FE-8CDA-D4A6AFB7B393}"/>
              </a:ext>
            </a:extLst>
          </p:cNvPr>
          <p:cNvSpPr/>
          <p:nvPr/>
        </p:nvSpPr>
        <p:spPr>
          <a:xfrm>
            <a:off x="1017908" y="1146021"/>
            <a:ext cx="10560120" cy="1422954"/>
          </a:xfrm>
          <a:prstGeom prst="rect">
            <a:avLst/>
          </a:prstGeom>
        </p:spPr>
        <p:txBody>
          <a:bodyPr wrap="square">
            <a:spAutoFit/>
          </a:bodyPr>
          <a:lstStyle/>
          <a:p>
            <a:pPr>
              <a:lnSpc>
                <a:spcPct val="150000"/>
              </a:lnSpc>
            </a:pPr>
            <a:r>
              <a:rPr lang="zh-CN" altLang="en-US" sz="2000" dirty="0">
                <a:solidFill>
                  <a:srgbClr val="000000"/>
                </a:solidFill>
                <a:latin typeface="微软雅黑" panose="020B0503020204020204" pitchFamily="34" charset="-122"/>
                <a:ea typeface="微软雅黑" panose="020B0503020204020204" pitchFamily="34" charset="-122"/>
              </a:rPr>
              <a:t>在输入图片上生成一系列可能包含物体的区域，这些区域称为候选区域，在一张图上可以生成很多个候选区域。然后对每个候选区域，可以把它单独当成一幅图像来看待，使用图像分类模型对它进行分类，看它属于哪个类别。</a:t>
            </a:r>
          </a:p>
        </p:txBody>
      </p:sp>
      <p:pic>
        <p:nvPicPr>
          <p:cNvPr id="3074" name="Picture 2" descr="https://ai-studio-static-online.cdn.bcebos.com/57755ac8e95a460f9262afc7c37a0db51f66027ff86c40e2967a2e22524c20a1">
            <a:extLst>
              <a:ext uri="{FF2B5EF4-FFF2-40B4-BE49-F238E27FC236}">
                <a16:creationId xmlns:a16="http://schemas.microsoft.com/office/drawing/2014/main" id="{B3FEEEAB-82B0-4297-9803-5CBA890BD9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3372" y="2681288"/>
            <a:ext cx="9625256" cy="3349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380167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RAINPROBLEM" val="ShortAnswer"/>
  <p:tag name="PROBLEMSCORE" val="10.0"/>
  <p:tag name="PROBLEMVOICEALLOWED" val="False"/>
</p:tagLst>
</file>

<file path=ppt/tags/tag10.xml><?xml version="1.0" encoding="utf-8"?>
<p:tagLst xmlns:a="http://schemas.openxmlformats.org/drawingml/2006/main" xmlns:r="http://schemas.openxmlformats.org/officeDocument/2006/relationships" xmlns:p="http://schemas.openxmlformats.org/presentationml/2006/main">
  <p:tag name="RAINPROBLEM" val="ShortAnswer"/>
  <p:tag name="PROBLEMSCORE" val="10.0"/>
  <p:tag name="PROBLEMVOICEALLOWED" val="False"/>
</p:tagLst>
</file>

<file path=ppt/tags/tag11.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ShortAnswer"/>
</p:tagLst>
</file>

<file path=ppt/tags/tag1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ShortAnswer"/>
</p:tagLst>
</file>

<file path=ppt/tags/tag1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3.xml><?xml version="1.0" encoding="utf-8"?>
<p:tagLst xmlns:a="http://schemas.openxmlformats.org/drawingml/2006/main" xmlns:r="http://schemas.openxmlformats.org/officeDocument/2006/relationships" xmlns:p="http://schemas.openxmlformats.org/presentationml/2006/main">
  <p:tag name="RAINPROBLEM" val="ProblemSubmit"/>
  <p:tag name="RAINPROBLEMTYPE" val="ShortAnswer"/>
</p:tagLst>
</file>

<file path=ppt/tags/tag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5.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ShortAnswer"/>
</p:tagLst>
</file>

<file path=ppt/tags/tag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文档" ma:contentTypeID="0x0101009A171B78AADC7E4BABE82F7F1EA14EF4" ma:contentTypeVersion="10" ma:contentTypeDescription="新建文档。" ma:contentTypeScope="" ma:versionID="ba3b948d69f7380ef63f143046616899">
  <xsd:schema xmlns:xsd="http://www.w3.org/2001/XMLSchema" xmlns:xs="http://www.w3.org/2001/XMLSchema" xmlns:p="http://schemas.microsoft.com/office/2006/metadata/properties" xmlns:ns3="191d449e-7e50-49fe-b479-0a04703f7f63" targetNamespace="http://schemas.microsoft.com/office/2006/metadata/properties" ma:root="true" ma:fieldsID="977507566ed4eacf1326554cb139677e" ns3:_="">
    <xsd:import namespace="191d449e-7e50-49fe-b479-0a04703f7f63"/>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3:MediaServiceOCR" minOccurs="0"/>
                <xsd:element ref="ns3:MediaServiceLocatio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91d449e-7e50-49fe-b479-0a04703f7f6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内容类型"/>
        <xsd:element ref="dc:title" minOccurs="0" maxOccurs="1" ma:index="4" ma:displayName="标题"/>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EBEA936-F762-4E8B-88D3-BE8FBD9C64B6}">
  <ds:schemaRefs>
    <ds:schemaRef ds:uri="http://schemas.microsoft.com/sharepoint/v3/contenttype/forms"/>
  </ds:schemaRefs>
</ds:datastoreItem>
</file>

<file path=customXml/itemProps2.xml><?xml version="1.0" encoding="utf-8"?>
<ds:datastoreItem xmlns:ds="http://schemas.openxmlformats.org/officeDocument/2006/customXml" ds:itemID="{A687A658-2620-4C1C-8C38-F725A26D12FD}">
  <ds:schemaRefs>
    <ds:schemaRef ds:uri="http://schemas.microsoft.com/office/infopath/2007/PartnerControls"/>
    <ds:schemaRef ds:uri="http://purl.org/dc/terms/"/>
    <ds:schemaRef ds:uri="http://www.w3.org/XML/1998/namespace"/>
    <ds:schemaRef ds:uri="http://purl.org/dc/dcmitype/"/>
    <ds:schemaRef ds:uri="http://schemas.microsoft.com/office/2006/documentManagement/types"/>
    <ds:schemaRef ds:uri="http://purl.org/dc/elements/1.1/"/>
    <ds:schemaRef ds:uri="191d449e-7e50-49fe-b479-0a04703f7f63"/>
    <ds:schemaRef ds:uri="http://schemas.openxmlformats.org/package/2006/metadata/core-properties"/>
    <ds:schemaRef ds:uri="http://schemas.microsoft.com/office/2006/metadata/properties"/>
  </ds:schemaRefs>
</ds:datastoreItem>
</file>

<file path=customXml/itemProps3.xml><?xml version="1.0" encoding="utf-8"?>
<ds:datastoreItem xmlns:ds="http://schemas.openxmlformats.org/officeDocument/2006/customXml" ds:itemID="{57E6F204-ACF0-4A9D-AB0E-EDA1B47C91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91d449e-7e50-49fe-b479-0a04703f7f6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8965</TotalTime>
  <Words>1092</Words>
  <Application>Microsoft Office PowerPoint</Application>
  <PresentationFormat>宽屏</PresentationFormat>
  <Paragraphs>116</Paragraphs>
  <Slides>27</Slides>
  <Notes>20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27</vt:i4>
      </vt:variant>
    </vt:vector>
  </HeadingPairs>
  <TitlesOfParts>
    <vt:vector size="41" baseType="lpstr">
      <vt:lpstr>等线</vt:lpstr>
      <vt:lpstr>等线 Light</vt:lpstr>
      <vt:lpstr>黑体</vt:lpstr>
      <vt:lpstr>思源黑体 CN Medium</vt:lpstr>
      <vt:lpstr>思源黑体 CN Regular</vt:lpstr>
      <vt:lpstr>Microsoft YaHei</vt:lpstr>
      <vt:lpstr>Microsoft YaHei</vt:lpstr>
      <vt:lpstr>Microsoft YaHei</vt:lpstr>
      <vt:lpstr>造字工房力黑（非商用）常规体</vt:lpstr>
      <vt:lpstr>Arial</vt:lpstr>
      <vt:lpstr>Impact</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gang</cp:lastModifiedBy>
  <cp:revision>164</cp:revision>
  <dcterms:created xsi:type="dcterms:W3CDTF">2019-12-11T05:18:46Z</dcterms:created>
  <dcterms:modified xsi:type="dcterms:W3CDTF">2023-03-25T08:33:00Z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0x0101009A171B78AADC7E4BABE82F7F1EA14EF4</vt:lpwstr>
  </property>
</Properties>
</file>